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notesMasterIdLst>
    <p:notesMasterId r:id="rId11"/>
  </p:notesMasterIdLst>
  <p:sldIdLst>
    <p:sldId id="259" r:id="rId3"/>
    <p:sldId id="258" r:id="rId4"/>
    <p:sldId id="262" r:id="rId5"/>
    <p:sldId id="257" r:id="rId6"/>
    <p:sldId id="271" r:id="rId7"/>
    <p:sldId id="275" r:id="rId8"/>
    <p:sldId id="266" r:id="rId9"/>
    <p:sldId id="270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0">
          <p15:clr>
            <a:srgbClr val="A4A3A4"/>
          </p15:clr>
        </p15:guide>
        <p15:guide id="2" pos="383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0" y="216"/>
      </p:cViewPr>
      <p:guideLst>
        <p:guide orient="horz" pos="2170"/>
        <p:guide pos="383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503C99-1E15-481B-8174-D0DFBB238E46}" type="datetimeFigureOut">
              <a:rPr lang="en-US" smtClean="0"/>
              <a:t>10/20/2019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140824-1DC1-47A9-8508-98087704600A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86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B3EF4-0170-47CF-9082-6E755BB8E7B0}" type="datetime1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B1A7A-2F2B-435E-9BD0-5284B3FEDCF6}" type="datetime1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D01A3-A338-4F07-9D6F-89214F0CC3E4}" type="datetime1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E96A-949C-4ABE-BE2A-76246A9E219E}" type="datetime1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A82AA-FA7D-45B6-BCD8-B91F44B0473B}" type="datetime1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DA1D0-3392-431C-9893-AF26F0987E87}" type="datetime1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27998-9C8B-4BB8-AC43-C9258244CCFF}" type="datetime1">
              <a:rPr lang="ru-RU" smtClean="0"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2FE594-6EA8-441A-AF65-099461C3B8B6}" type="datetime1">
              <a:rPr lang="ru-RU" smtClean="0"/>
              <a:t>20.10.2019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EE9DE-6638-4EDA-8062-D888AB7A3063}" type="datetime1">
              <a:rPr lang="ru-RU" smtClean="0"/>
              <a:t>20.10.2019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ED47E-7F6B-4E4B-BE73-3DF9FA297FE1}" type="datetime1">
              <a:rPr lang="ru-RU" smtClean="0"/>
              <a:t>20.10.2019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EB23E-9B2A-4FC5-8D07-21C61524B2B4}" type="datetime1">
              <a:rPr lang="ru-RU" smtClean="0"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15260-7D9F-4988-A284-EE41B5E50AB1}" type="datetime1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64DFB-3320-41FA-8055-8E426BB460B2}" type="datetime1">
              <a:rPr lang="ru-RU" smtClean="0"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438A8-C3B6-4A52-BF12-735640BD5694}" type="datetime1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3FB87-D262-4909-8CCE-38F2648CE696}" type="datetime1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486AF0-0A10-4A66-BFD5-850277A933ED}" type="datetime1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F588-437E-4DBA-AAC6-E137F2345B8F}" type="datetime1">
              <a:rPr lang="ru-RU" smtClean="0"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918F0-5582-4A99-B852-B92981DF131F}" type="datetime1">
              <a:rPr lang="ru-RU" smtClean="0"/>
              <a:t>20.10.2019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BC450-2D34-4A44-B15D-87581576CD05}" type="datetime1">
              <a:rPr lang="ru-RU" smtClean="0"/>
              <a:t>20.10.2019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5018A-3099-4AD7-A2DB-1E65AACB61CF}" type="datetime1">
              <a:rPr lang="ru-RU" smtClean="0"/>
              <a:t>20.10.2019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1BBE5-9C51-4ABF-B619-333C5637DF00}" type="datetime1">
              <a:rPr lang="ru-RU" smtClean="0"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6EF4-4366-4926-8667-070EDCFE7557}" type="datetime1">
              <a:rPr lang="ru-RU" smtClean="0"/>
              <a:t>20.10.2019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38460-80AD-4269-AD18-709C295EBD37}" type="datetime1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F6EEC-ADB6-4C55-A64F-48A05B2EF40F}" type="datetime1">
              <a:rPr lang="ru-RU" smtClean="0"/>
              <a:t>20.10.2019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44C22-755B-412E-AE9D-14D1BBA204B5}" type="slidenum">
              <a:rPr lang="ru-RU" smtClean="0"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6" descr="Изображение выглядит как текст&#10;&#10;Описание создано с очень высокой степенью достоверности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968" y="-183744"/>
            <a:ext cx="2598366" cy="1512330"/>
          </a:xfrm>
          <a:prstGeom prst="rect">
            <a:avLst/>
          </a:prstGeom>
        </p:spPr>
      </p:pic>
      <p:cxnSp>
        <p:nvCxnSpPr>
          <p:cNvPr id="6" name="Прямая соединительная линия 63"/>
          <p:cNvCxnSpPr/>
          <p:nvPr/>
        </p:nvCxnSpPr>
        <p:spPr>
          <a:xfrm flipH="1">
            <a:off x="-19664" y="1193895"/>
            <a:ext cx="12211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263236" y="1556927"/>
            <a:ext cx="11762509" cy="5186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defTabSz="91440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</a:rPr>
              <a:t>A lot of previous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</a:rPr>
              <a:t>Years of Tourism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</a:rPr>
              <a:t>have not been bilateral,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</a:rPr>
              <a:t>although</a:t>
            </a:r>
            <a:b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</a:rPr>
            </a:b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</a:rPr>
              <a:t>they claimed to be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</a:rPr>
              <a:t>Many activities did not target tourists directly, instead tour operators, media and 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</a:rPr>
              <a:t>policy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</a:rPr>
              <a:t>Activities, which would have been done anyway, have been done under the umbrella of </a:t>
            </a:r>
            <a:r>
              <a:rPr kumimoji="0" lang="en-US" sz="3200" b="0" i="0" u="none" strike="noStrike" kern="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</a:rPr>
              <a:t>YoT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15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Titel 1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Main Results - Previous Years of Tourism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4A74B9B6-546D-47D6-A073-D6E3DB024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6" descr="Изображение выглядит как текст&#10;&#10;Описание создано с очень высокой степенью достоверности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968" y="-183744"/>
            <a:ext cx="2598366" cy="1512330"/>
          </a:xfrm>
          <a:prstGeom prst="rect">
            <a:avLst/>
          </a:prstGeom>
        </p:spPr>
      </p:pic>
      <p:cxnSp>
        <p:nvCxnSpPr>
          <p:cNvPr id="6" name="Прямая соединительная линия 63"/>
          <p:cNvCxnSpPr/>
          <p:nvPr/>
        </p:nvCxnSpPr>
        <p:spPr>
          <a:xfrm flipH="1">
            <a:off x="-19664" y="1193895"/>
            <a:ext cx="12211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263236" y="1556927"/>
            <a:ext cx="11762509" cy="491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20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Focus on cultural events (e.g. opera, ballet, concerts)</a:t>
            </a:r>
          </a:p>
          <a:p>
            <a:pPr marL="342900" indent="-342900">
              <a:lnSpc>
                <a:spcPct val="200000"/>
              </a:lnSpc>
              <a:spcBef>
                <a:spcPct val="20000"/>
              </a:spcBef>
              <a:buFont typeface="Arial" panose="020B0604020202020204" pitchFamily="34" charset="0"/>
              <a:buChar char="•"/>
              <a:defRPr/>
            </a:pP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Mainly classical advertisement, social media was seldom used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</a:endParaRPr>
          </a:p>
          <a:p>
            <a:pPr marL="342900" marR="0" lvl="0" indent="-342900" defTabSz="91440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</a:rPr>
              <a:t>Results are not published and communicated</a:t>
            </a:r>
          </a:p>
          <a:p>
            <a:pPr marL="342900" marR="0" lvl="0" indent="-342900" defTabSz="914400" eaLnBrk="1" fontAlgn="auto" latinLnBrk="0" hangingPunct="1">
              <a:lnSpc>
                <a:spcPct val="2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</a:rPr>
              <a:t>Controlling and measurement of the success is complex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Titel 1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Main Results - Previous Years of Tourism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9AD75201-20F6-4276-B573-4728CCFBB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6" descr="Изображение выглядит как текст&#10;&#10;Описание создано с очень высокой степенью достоверности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968" y="-183744"/>
            <a:ext cx="2598366" cy="1512330"/>
          </a:xfrm>
          <a:prstGeom prst="rect">
            <a:avLst/>
          </a:prstGeom>
        </p:spPr>
      </p:pic>
      <p:cxnSp>
        <p:nvCxnSpPr>
          <p:cNvPr id="6" name="Прямая соединительная линия 63"/>
          <p:cNvCxnSpPr/>
          <p:nvPr/>
        </p:nvCxnSpPr>
        <p:spPr>
          <a:xfrm flipH="1">
            <a:off x="-19664" y="1193895"/>
            <a:ext cx="12211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214341" y="1193707"/>
            <a:ext cx="11762509" cy="65925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3200" kern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sym typeface="+mn-ea"/>
              </a:rPr>
              <a:t>Shift from leisure tourism to targeting all kinds of tourism, including business, MICE, investment, sport, </a:t>
            </a:r>
            <a:r>
              <a:rPr lang="en-US" sz="3200" kern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sym typeface="+mn-ea"/>
              </a:rPr>
              <a:t>etc.  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sym typeface="+mn-ea"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3200" kern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sym typeface="+mn-ea"/>
              </a:rPr>
              <a:t>Rather limited shift to using </a:t>
            </a:r>
            <a:r>
              <a:rPr lang="en-US" sz="3200" kern="0" dirty="0">
                <a:solidFill>
                  <a:schemeClr val="tx2">
                    <a:lumMod val="50000"/>
                  </a:schemeClr>
                </a:solidFill>
                <a:sym typeface="+mn-ea"/>
              </a:rPr>
              <a:t>social media</a:t>
            </a: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3200" kern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sym typeface="+mn-ea"/>
              </a:rPr>
              <a:t>Lack of marketing campaigns for </a:t>
            </a:r>
            <a:r>
              <a:rPr lang="en-US" sz="3200" kern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sym typeface="+mn-ea"/>
              </a:rPr>
              <a:t>YoT</a:t>
            </a:r>
            <a:r>
              <a:rPr lang="en-US" sz="3200" kern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sym typeface="+mn-ea"/>
              </a:rPr>
              <a:t> (except China-Australia </a:t>
            </a:r>
            <a:r>
              <a:rPr lang="en-US" sz="3200" kern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sym typeface="+mn-ea"/>
              </a:rPr>
              <a:t>YoT</a:t>
            </a:r>
            <a:r>
              <a:rPr lang="en-US" sz="3200" kern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sym typeface="+mn-ea"/>
              </a:rPr>
              <a:t> 2017)</a:t>
            </a: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Using tourism as a window to develop other fields</a:t>
            </a: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Titel 1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Main Results - Current Years of Tourism</a:t>
            </a:r>
          </a:p>
        </p:txBody>
      </p:sp>
      <p:sp>
        <p:nvSpPr>
          <p:cNvPr id="2" name="Номер слайда 1">
            <a:extLst>
              <a:ext uri="{FF2B5EF4-FFF2-40B4-BE49-F238E27FC236}">
                <a16:creationId xmlns:a16="http://schemas.microsoft.com/office/drawing/2014/main" xmlns="" id="{05077C00-0070-43EB-9317-E7D6C4A79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6" descr="Изображение выглядит как текст&#10;&#10;Описание создано с очень высокой степенью достоверности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968" y="-183744"/>
            <a:ext cx="2598366" cy="1512330"/>
          </a:xfrm>
          <a:prstGeom prst="rect">
            <a:avLst/>
          </a:prstGeom>
        </p:spPr>
      </p:pic>
      <p:cxnSp>
        <p:nvCxnSpPr>
          <p:cNvPr id="6" name="Прямая соединительная линия 63"/>
          <p:cNvCxnSpPr/>
          <p:nvPr/>
        </p:nvCxnSpPr>
        <p:spPr>
          <a:xfrm flipH="1">
            <a:off x="-19664" y="1193895"/>
            <a:ext cx="12211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el 1"/>
          <p:cNvSpPr txBox="1"/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Logos for previous and current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YoT's</a:t>
            </a:r>
            <a:endParaRPr lang="en-US" sz="36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14" name="Gruppieren 13"/>
          <p:cNvGrpSpPr/>
          <p:nvPr/>
        </p:nvGrpSpPr>
        <p:grpSpPr>
          <a:xfrm>
            <a:off x="640607" y="1328738"/>
            <a:ext cx="3695736" cy="1728192"/>
            <a:chOff x="548532" y="1606868"/>
            <a:chExt cx="3695736" cy="1728192"/>
          </a:xfrm>
        </p:grpSpPr>
        <p:pic>
          <p:nvPicPr>
            <p:cNvPr id="1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8532" y="1645629"/>
              <a:ext cx="1679630" cy="156839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68414" y="1606868"/>
              <a:ext cx="1875854" cy="1728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5"/>
          <a:srcRect l="6024" t="16575" r="6626"/>
          <a:stretch>
            <a:fillRect/>
          </a:stretch>
        </p:blipFill>
        <p:spPr bwMode="auto">
          <a:xfrm>
            <a:off x="8538457" y="1418081"/>
            <a:ext cx="2071702" cy="14382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feld 15"/>
          <p:cNvSpPr txBox="1"/>
          <p:nvPr/>
        </p:nvSpPr>
        <p:spPr>
          <a:xfrm>
            <a:off x="456969" y="3107632"/>
            <a:ext cx="3879273" cy="33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China-USA Tourism Year 2016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7686428" y="2935951"/>
            <a:ext cx="3775266" cy="33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China-India Tourism Year 2016</a:t>
            </a:r>
          </a:p>
        </p:txBody>
      </p:sp>
      <p:pic>
        <p:nvPicPr>
          <p:cNvPr id="2" name="Shape 663"/>
          <p:cNvPicPr preferRelativeResize="0">
            <a:picLocks noGrp="1" noChangeAspect="1"/>
          </p:cNvPicPr>
          <p:nvPr>
            <p:ph sz="half" idx="1"/>
          </p:nvPr>
        </p:nvPicPr>
        <p:blipFill rotWithShape="1">
          <a:blip r:embed="rId6"/>
          <a:srcRect/>
          <a:stretch>
            <a:fillRect/>
          </a:stretch>
        </p:blipFill>
        <p:spPr>
          <a:xfrm>
            <a:off x="2460625" y="3811270"/>
            <a:ext cx="1624330" cy="162433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Shape 231" descr="vert-1000p"/>
          <p:cNvPicPr preferRelativeResize="0">
            <a:picLocks noGrp="1" noChangeAspect="1"/>
          </p:cNvPicPr>
          <p:nvPr>
            <p:ph sz="half" idx="2"/>
          </p:nvPr>
        </p:nvPicPr>
        <p:blipFill rotWithShape="1">
          <a:blip r:embed="rId7"/>
          <a:srcRect/>
          <a:stretch>
            <a:fillRect/>
          </a:stretch>
        </p:blipFill>
        <p:spPr>
          <a:xfrm>
            <a:off x="5408930" y="4507230"/>
            <a:ext cx="1374775" cy="176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Shape 1002" descr="logo"/>
          <p:cNvPicPr preferRelativeResize="0"/>
          <p:nvPr/>
        </p:nvPicPr>
        <p:blipFill rotWithShape="1">
          <a:blip r:embed="rId8"/>
          <a:srcRect/>
          <a:stretch>
            <a:fillRect/>
          </a:stretch>
        </p:blipFill>
        <p:spPr>
          <a:xfrm>
            <a:off x="8090535" y="3683000"/>
            <a:ext cx="2336800" cy="188087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feld 15"/>
          <p:cNvSpPr txBox="1"/>
          <p:nvPr/>
        </p:nvSpPr>
        <p:spPr>
          <a:xfrm>
            <a:off x="7319414" y="5579052"/>
            <a:ext cx="3879273" cy="581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2017 China-ASEAN Year of Tourism Cooperation </a:t>
            </a:r>
          </a:p>
        </p:txBody>
      </p:sp>
      <p:sp>
        <p:nvSpPr>
          <p:cNvPr id="19" name="Textfeld 15"/>
          <p:cNvSpPr txBox="1"/>
          <p:nvPr/>
        </p:nvSpPr>
        <p:spPr>
          <a:xfrm>
            <a:off x="1604645" y="5579110"/>
            <a:ext cx="3336290" cy="33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China-Denmark Tourism Year 2017</a:t>
            </a:r>
          </a:p>
        </p:txBody>
      </p:sp>
      <p:sp>
        <p:nvSpPr>
          <p:cNvPr id="20" name="Textfeld 15"/>
          <p:cNvSpPr txBox="1"/>
          <p:nvPr/>
        </p:nvSpPr>
        <p:spPr>
          <a:xfrm>
            <a:off x="4102100" y="6272530"/>
            <a:ext cx="3988435" cy="33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chemeClr val="accent1">
                    <a:lumMod val="50000"/>
                  </a:schemeClr>
                </a:solidFill>
              </a:rPr>
              <a:t>China-Australia Year of Tourism 2017</a:t>
            </a: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B40A51AD-A657-4437-80A1-BE06C12F9C3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3543" y="1271221"/>
            <a:ext cx="3325250" cy="3453404"/>
          </a:xfrm>
          <a:prstGeom prst="rect">
            <a:avLst/>
          </a:prstGeom>
        </p:spPr>
      </p:pic>
      <p:sp>
        <p:nvSpPr>
          <p:cNvPr id="15" name="Номер слайда 14">
            <a:extLst>
              <a:ext uri="{FF2B5EF4-FFF2-40B4-BE49-F238E27FC236}">
                <a16:creationId xmlns:a16="http://schemas.microsoft.com/office/drawing/2014/main" xmlns="" id="{CD3D5363-6B09-4988-9E85-37A100471C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6" descr="Изображение выглядит как текст&#10;&#10;Описание создано с очень высокой степенью достоверности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968" y="-183744"/>
            <a:ext cx="2598366" cy="1512330"/>
          </a:xfrm>
          <a:prstGeom prst="rect">
            <a:avLst/>
          </a:prstGeom>
        </p:spPr>
      </p:pic>
      <p:cxnSp>
        <p:nvCxnSpPr>
          <p:cNvPr id="6" name="Прямая соединительная линия 63"/>
          <p:cNvCxnSpPr/>
          <p:nvPr/>
        </p:nvCxnSpPr>
        <p:spPr>
          <a:xfrm flipH="1">
            <a:off x="-19664" y="1193895"/>
            <a:ext cx="12211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el 1"/>
          <p:cNvSpPr txBox="1"/>
          <p:nvPr/>
        </p:nvSpPr>
        <p:spPr>
          <a:xfrm>
            <a:off x="457200" y="274638"/>
            <a:ext cx="912114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Logo of EU-China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YoT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2018 (Chinese version)</a:t>
            </a:r>
          </a:p>
        </p:txBody>
      </p:sp>
      <p:pic>
        <p:nvPicPr>
          <p:cNvPr id="23" name="Рисунок 22" descr="Изображение выглядит как человек, здание, земля, мужчин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0270E2A5-897B-47FC-8477-938ED05CAA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8238" y="1417638"/>
            <a:ext cx="7706351" cy="4874267"/>
          </a:xfrm>
          <a:prstGeom prst="rect">
            <a:avLst/>
          </a:prstGeom>
        </p:spPr>
      </p:pic>
      <p:sp>
        <p:nvSpPr>
          <p:cNvPr id="24" name="Номер слайда 23">
            <a:extLst>
              <a:ext uri="{FF2B5EF4-FFF2-40B4-BE49-F238E27FC236}">
                <a16:creationId xmlns:a16="http://schemas.microsoft.com/office/drawing/2014/main" xmlns="" id="{E0A82DA4-91B6-429A-A7CA-714E7538A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394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6" descr="Изображение выглядит как текст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8234E2CC-BAC2-4989-B684-20A9EB771E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968" y="-183744"/>
            <a:ext cx="2598366" cy="1512330"/>
          </a:xfrm>
          <a:prstGeom prst="rect">
            <a:avLst/>
          </a:prstGeom>
        </p:spPr>
      </p:pic>
      <p:cxnSp>
        <p:nvCxnSpPr>
          <p:cNvPr id="6" name="Прямая соединительная линия 63">
            <a:extLst>
              <a:ext uri="{FF2B5EF4-FFF2-40B4-BE49-F238E27FC236}">
                <a16:creationId xmlns:a16="http://schemas.microsoft.com/office/drawing/2014/main" xmlns="" id="{8BCF000E-080B-4C01-BF2C-6CA2D83C3166}"/>
              </a:ext>
            </a:extLst>
          </p:cNvPr>
          <p:cNvCxnSpPr/>
          <p:nvPr/>
        </p:nvCxnSpPr>
        <p:spPr>
          <a:xfrm flipH="1">
            <a:off x="-19664" y="1193895"/>
            <a:ext cx="12211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el 1">
            <a:extLst>
              <a:ext uri="{FF2B5EF4-FFF2-40B4-BE49-F238E27FC236}">
                <a16:creationId xmlns:a16="http://schemas.microsoft.com/office/drawing/2014/main" xmlns="" id="{D0C952C6-8915-4375-8857-FB1674F2FE67}"/>
              </a:ext>
            </a:extLst>
          </p:cNvPr>
          <p:cNvSpPr txBox="1"/>
          <p:nvPr/>
        </p:nvSpPr>
        <p:spPr>
          <a:xfrm>
            <a:off x="1526512" y="2251710"/>
            <a:ext cx="943696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Our Recommendations for EU-China </a:t>
            </a:r>
            <a:r>
              <a:rPr lang="en-US" sz="3600" b="1" dirty="0" err="1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YoT</a:t>
            </a: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 2018</a:t>
            </a:r>
          </a:p>
        </p:txBody>
      </p:sp>
      <p:sp>
        <p:nvSpPr>
          <p:cNvPr id="11" name="Номер слайда 10">
            <a:extLst>
              <a:ext uri="{FF2B5EF4-FFF2-40B4-BE49-F238E27FC236}">
                <a16:creationId xmlns:a16="http://schemas.microsoft.com/office/drawing/2014/main" xmlns="" id="{40CB28EC-3346-498E-AF42-8DE8CD1CC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6</a:t>
            </a:fld>
            <a:endParaRPr lang="ru-RU"/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FB5CE709-4F0C-4E42-A218-FBE77C0B57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3836" y="3500424"/>
            <a:ext cx="3864663" cy="1634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425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6" descr="Изображение выглядит как текст&#10;&#10;Описание создано с очень высокой степенью достоверности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968" y="-183744"/>
            <a:ext cx="2598366" cy="1512330"/>
          </a:xfrm>
          <a:prstGeom prst="rect">
            <a:avLst/>
          </a:prstGeom>
        </p:spPr>
      </p:pic>
      <p:cxnSp>
        <p:nvCxnSpPr>
          <p:cNvPr id="6" name="Прямая соединительная линия 63"/>
          <p:cNvCxnSpPr/>
          <p:nvPr/>
        </p:nvCxnSpPr>
        <p:spPr>
          <a:xfrm flipH="1">
            <a:off x="-19664" y="1193895"/>
            <a:ext cx="12211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214341" y="1193707"/>
            <a:ext cx="11762509" cy="2581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Titel 1"/>
          <p:cNvSpPr txBox="1"/>
          <p:nvPr/>
        </p:nvSpPr>
        <p:spPr>
          <a:xfrm>
            <a:off x="473710" y="186055"/>
            <a:ext cx="896556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Our Recommendations for EU-China YoT 2018:</a:t>
            </a:r>
          </a:p>
        </p:txBody>
      </p:sp>
      <p:sp>
        <p:nvSpPr>
          <p:cNvPr id="2" name="Rechteck 7"/>
          <p:cNvSpPr/>
          <p:nvPr/>
        </p:nvSpPr>
        <p:spPr>
          <a:xfrm>
            <a:off x="214341" y="1193707"/>
            <a:ext cx="11762509" cy="2581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" name="Rechteck 7"/>
          <p:cNvSpPr/>
          <p:nvPr/>
        </p:nvSpPr>
        <p:spPr>
          <a:xfrm>
            <a:off x="214341" y="1193707"/>
            <a:ext cx="11762509" cy="3410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" name="Rechteck 7"/>
          <p:cNvSpPr/>
          <p:nvPr/>
        </p:nvSpPr>
        <p:spPr>
          <a:xfrm>
            <a:off x="214341" y="1193707"/>
            <a:ext cx="11762509" cy="9942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Establishing Directorate-General for tourism in EU</a:t>
            </a: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Develop organizational structure of EU-China YoT 2018 with the participation of representatives from both sides </a:t>
            </a: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Increase knowledge &amp; human resources about Chinese Culture</a:t>
            </a: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Support more 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Chinese friendly websites &amp; tools</a:t>
            </a: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Promote less popular destinations (starting with the logo)</a:t>
            </a: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6BE50555-C627-4368-A5CB-B1B112B05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26" descr="Изображение выглядит как текст&#10;&#10;Описание создано с очень высокой степенью достоверности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38968" y="-183744"/>
            <a:ext cx="2598366" cy="1512330"/>
          </a:xfrm>
          <a:prstGeom prst="rect">
            <a:avLst/>
          </a:prstGeom>
        </p:spPr>
      </p:pic>
      <p:cxnSp>
        <p:nvCxnSpPr>
          <p:cNvPr id="6" name="Прямая соединительная линия 63"/>
          <p:cNvCxnSpPr/>
          <p:nvPr/>
        </p:nvCxnSpPr>
        <p:spPr>
          <a:xfrm flipH="1">
            <a:off x="-19664" y="1193895"/>
            <a:ext cx="122116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7"/>
          <p:cNvSpPr/>
          <p:nvPr/>
        </p:nvSpPr>
        <p:spPr>
          <a:xfrm>
            <a:off x="214341" y="1193707"/>
            <a:ext cx="11762509" cy="2581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0" name="Titel 1"/>
          <p:cNvSpPr txBox="1"/>
          <p:nvPr/>
        </p:nvSpPr>
        <p:spPr>
          <a:xfrm>
            <a:off x="473710" y="186055"/>
            <a:ext cx="896556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Our Recommendations for EU-China YoT 2018:</a:t>
            </a:r>
          </a:p>
        </p:txBody>
      </p:sp>
      <p:sp>
        <p:nvSpPr>
          <p:cNvPr id="2" name="Rechteck 7"/>
          <p:cNvSpPr/>
          <p:nvPr/>
        </p:nvSpPr>
        <p:spPr>
          <a:xfrm>
            <a:off x="214341" y="1193707"/>
            <a:ext cx="11762509" cy="2581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" name="Rechteck 7"/>
          <p:cNvSpPr/>
          <p:nvPr/>
        </p:nvSpPr>
        <p:spPr>
          <a:xfrm>
            <a:off x="214341" y="1193707"/>
            <a:ext cx="11762509" cy="3410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4" name="Rechteck 7"/>
          <p:cNvSpPr/>
          <p:nvPr/>
        </p:nvSpPr>
        <p:spPr>
          <a:xfrm>
            <a:off x="214341" y="1193707"/>
            <a:ext cx="11762509" cy="10581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 indent="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lang="en-US" sz="3200" kern="0" dirty="0">
                <a:solidFill>
                  <a:prstClr val="black"/>
                </a:solidFill>
              </a:rPr>
              <a:t>Make establishing </a:t>
            </a:r>
            <a:r>
              <a:rPr lang="en-US" sz="3200" kern="0" dirty="0" err="1">
                <a:solidFill>
                  <a:prstClr val="black"/>
                </a:solidFill>
              </a:rPr>
              <a:t>YoT</a:t>
            </a:r>
            <a:r>
              <a:rPr lang="en-US" sz="3200" kern="0" dirty="0">
                <a:solidFill>
                  <a:prstClr val="black"/>
                </a:solidFill>
              </a:rPr>
              <a:t> 2018 visible for </a:t>
            </a:r>
            <a:r>
              <a:rPr lang="en-US" sz="3200" kern="0" dirty="0" err="1" smtClean="0">
                <a:solidFill>
                  <a:prstClr val="black"/>
                </a:solidFill>
              </a:rPr>
              <a:t>travellers</a:t>
            </a:r>
            <a:r>
              <a:rPr lang="en-US" sz="3200" kern="0" dirty="0" smtClean="0">
                <a:solidFill>
                  <a:prstClr val="black"/>
                </a:solidFill>
              </a:rPr>
              <a:t> </a:t>
            </a:r>
            <a:r>
              <a:rPr lang="en-US" sz="3200" kern="0" dirty="0">
                <a:solidFill>
                  <a:prstClr val="black"/>
                </a:solidFill>
              </a:rPr>
              <a:t>(creating welcoming desks at the airports, QR-codes providing information about places to </a:t>
            </a:r>
            <a:r>
              <a:rPr lang="en-US" sz="3200" kern="0" dirty="0" smtClean="0">
                <a:solidFill>
                  <a:prstClr val="black"/>
                </a:solidFill>
              </a:rPr>
              <a:t>visit both in Europe and China)</a:t>
            </a:r>
            <a:endParaRPr lang="en-US" sz="3200" kern="0" dirty="0">
              <a:solidFill>
                <a:prstClr val="black"/>
              </a:solidFill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Apply the idea of China-Australia </a:t>
            </a:r>
            <a:r>
              <a:rPr kumimoji="0" lang="en-US" sz="3200" b="0" i="0" u="none" strike="noStrike" kern="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YoT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2017: “Panda Vans” 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for China-EU </a:t>
            </a:r>
            <a:r>
              <a:rPr kumimoji="0" lang="en-US" sz="3200" b="0" i="0" u="none" strike="noStrike" kern="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YoT</a:t>
            </a:r>
            <a:r>
              <a:rPr kumimoji="0" lang="en-US" sz="3200" b="0" i="0" u="none" strike="noStrike" kern="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 2018 (use Euro vans going across China, promoting 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Europe, using Chinese vans going across Europe, promoting China)</a:t>
            </a:r>
            <a:endParaRPr kumimoji="0" lang="en-US" sz="3200" b="0" i="0" u="none" strike="noStrike" kern="0" cap="none" spc="0" normalizeH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defRPr/>
            </a:pPr>
            <a:endParaRPr kumimoji="0" lang="en-US" sz="32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423CECB-1345-4F2E-92D5-F936111BEC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44C22-755B-412E-AE9D-14D1BBA204B5}" type="slidenum">
              <a:rPr lang="ru-RU" smtClean="0"/>
              <a:t>8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297</Words>
  <Application>Microsoft Office PowerPoint</Application>
  <PresentationFormat>Breitbild</PresentationFormat>
  <Paragraphs>65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Тема Office</vt:lpstr>
      <vt:lpstr>1_Тема 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Anne Heuermann (Germany)</dc:title>
  <dc:creator>Дарья Прохорова</dc:creator>
  <cp:lastModifiedBy>Arlt COTRI</cp:lastModifiedBy>
  <cp:revision>61</cp:revision>
  <dcterms:created xsi:type="dcterms:W3CDTF">2017-06-13T17:34:00Z</dcterms:created>
  <dcterms:modified xsi:type="dcterms:W3CDTF">2019-10-20T16:05:20Z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1033-10.2.0.5845</vt:lpwstr>
  </property>
</Properties>
</file>