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31"/>
  </p:notesMasterIdLst>
  <p:handoutMasterIdLst>
    <p:handoutMasterId r:id="rId32"/>
  </p:handoutMasterIdLst>
  <p:sldIdLst>
    <p:sldId id="256" r:id="rId2"/>
    <p:sldId id="259" r:id="rId3"/>
    <p:sldId id="258" r:id="rId4"/>
    <p:sldId id="260" r:id="rId5"/>
    <p:sldId id="261" r:id="rId6"/>
    <p:sldId id="263" r:id="rId7"/>
    <p:sldId id="264" r:id="rId8"/>
    <p:sldId id="262" r:id="rId9"/>
    <p:sldId id="265" r:id="rId10"/>
    <p:sldId id="275" r:id="rId11"/>
    <p:sldId id="277" r:id="rId12"/>
    <p:sldId id="279" r:id="rId13"/>
    <p:sldId id="281" r:id="rId14"/>
    <p:sldId id="282" r:id="rId15"/>
    <p:sldId id="283" r:id="rId16"/>
    <p:sldId id="284" r:id="rId17"/>
    <p:sldId id="267" r:id="rId18"/>
    <p:sldId id="285" r:id="rId19"/>
    <p:sldId id="286" r:id="rId20"/>
    <p:sldId id="287" r:id="rId21"/>
    <p:sldId id="288" r:id="rId22"/>
    <p:sldId id="289" r:id="rId23"/>
    <p:sldId id="290" r:id="rId24"/>
    <p:sldId id="269" r:id="rId25"/>
    <p:sldId id="270" r:id="rId26"/>
    <p:sldId id="291" r:id="rId27"/>
    <p:sldId id="271" r:id="rId28"/>
    <p:sldId id="292" r:id="rId29"/>
    <p:sldId id="272" r:id="rId30"/>
  </p:sldIdLst>
  <p:sldSz cx="9902825" cy="6858000"/>
  <p:notesSz cx="9866313" cy="672465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D5D5FF"/>
    <a:srgbClr val="FF9933"/>
    <a:srgbClr val="66FF33"/>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870" y="-90"/>
      </p:cViewPr>
      <p:guideLst>
        <p:guide orient="horz" pos="2160"/>
        <p:guide pos="3119"/>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050"/>
          <p:cNvSpPr>
            <a:spLocks noGrp="1" noChangeArrowheads="1"/>
          </p:cNvSpPr>
          <p:nvPr>
            <p:ph type="hdr" sz="quarter"/>
          </p:nvPr>
        </p:nvSpPr>
        <p:spPr bwMode="auto">
          <a:xfrm>
            <a:off x="0" y="0"/>
            <a:ext cx="4267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0355" name="Rectangle 2051"/>
          <p:cNvSpPr>
            <a:spLocks noGrp="1" noChangeArrowheads="1"/>
          </p:cNvSpPr>
          <p:nvPr>
            <p:ph type="dt" sz="quarter" idx="1"/>
          </p:nvPr>
        </p:nvSpPr>
        <p:spPr bwMode="auto">
          <a:xfrm>
            <a:off x="5562600" y="0"/>
            <a:ext cx="4267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0356" name="Rectangle 2052"/>
          <p:cNvSpPr>
            <a:spLocks noGrp="1" noChangeArrowheads="1"/>
          </p:cNvSpPr>
          <p:nvPr>
            <p:ph type="ftr" sz="quarter" idx="2"/>
          </p:nvPr>
        </p:nvSpPr>
        <p:spPr bwMode="auto">
          <a:xfrm>
            <a:off x="0" y="6400800"/>
            <a:ext cx="42672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0357" name="Rectangle 2053"/>
          <p:cNvSpPr>
            <a:spLocks noGrp="1" noChangeArrowheads="1"/>
          </p:cNvSpPr>
          <p:nvPr>
            <p:ph type="sldNum" sz="quarter" idx="3"/>
          </p:nvPr>
        </p:nvSpPr>
        <p:spPr bwMode="auto">
          <a:xfrm>
            <a:off x="5562600" y="6400800"/>
            <a:ext cx="42672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9EF74DD-2928-4A14-9990-3C40290C34DE}" type="slidenum">
              <a:rPr lang="en-US"/>
              <a:pPr/>
              <a:t>‹Nr.›</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4267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6563" name="Rectangle 3"/>
          <p:cNvSpPr>
            <a:spLocks noGrp="1" noChangeArrowheads="1"/>
          </p:cNvSpPr>
          <p:nvPr>
            <p:ph type="dt" idx="1"/>
          </p:nvPr>
        </p:nvSpPr>
        <p:spPr bwMode="auto">
          <a:xfrm>
            <a:off x="5562600" y="0"/>
            <a:ext cx="4267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6564" name="Rectangle 4"/>
          <p:cNvSpPr>
            <a:spLocks noGrp="1" noRot="1" noChangeAspect="1" noChangeArrowheads="1" noTextEdit="1"/>
          </p:cNvSpPr>
          <p:nvPr>
            <p:ph type="sldImg" idx="2"/>
          </p:nvPr>
        </p:nvSpPr>
        <p:spPr bwMode="auto">
          <a:xfrm>
            <a:off x="3136900" y="533400"/>
            <a:ext cx="3632200" cy="2514600"/>
          </a:xfrm>
          <a:prstGeom prst="rect">
            <a:avLst/>
          </a:prstGeom>
          <a:noFill/>
          <a:ln w="9525">
            <a:solidFill>
              <a:srgbClr val="000000"/>
            </a:solidFill>
            <a:miter lim="800000"/>
            <a:headEnd/>
            <a:tailEnd/>
          </a:ln>
          <a:effectLst/>
        </p:spPr>
      </p:sp>
      <p:sp>
        <p:nvSpPr>
          <p:cNvPr id="66565" name="Rectangle 5"/>
          <p:cNvSpPr>
            <a:spLocks noGrp="1" noChangeArrowheads="1"/>
          </p:cNvSpPr>
          <p:nvPr>
            <p:ph type="body" sz="quarter" idx="3"/>
          </p:nvPr>
        </p:nvSpPr>
        <p:spPr bwMode="auto">
          <a:xfrm>
            <a:off x="1295400" y="3200400"/>
            <a:ext cx="7239000" cy="3048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6" name="Rectangle 6"/>
          <p:cNvSpPr>
            <a:spLocks noGrp="1" noChangeArrowheads="1"/>
          </p:cNvSpPr>
          <p:nvPr>
            <p:ph type="ftr" sz="quarter" idx="4"/>
          </p:nvPr>
        </p:nvSpPr>
        <p:spPr bwMode="auto">
          <a:xfrm>
            <a:off x="0" y="6400800"/>
            <a:ext cx="42672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6567" name="Rectangle 7"/>
          <p:cNvSpPr>
            <a:spLocks noGrp="1" noChangeArrowheads="1"/>
          </p:cNvSpPr>
          <p:nvPr>
            <p:ph type="sldNum" sz="quarter" idx="5"/>
          </p:nvPr>
        </p:nvSpPr>
        <p:spPr bwMode="auto">
          <a:xfrm>
            <a:off x="5562600" y="6400800"/>
            <a:ext cx="42672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F39DADC-9C5E-49D0-84BA-640134BA2533}" type="slidenum">
              <a:rPr lang="en-US"/>
              <a:pPr/>
              <a:t>‹Nr.›</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D2CA05-E02C-43BE-AD76-E90DA9F18BE7}" type="slidenum">
              <a:rPr lang="en-US"/>
              <a:pPr/>
              <a:t>4</a:t>
            </a:fld>
            <a:endParaRPr lang="en-US"/>
          </a:p>
        </p:txBody>
      </p:sp>
      <p:sp>
        <p:nvSpPr>
          <p:cNvPr id="67586" name="Rectangle 2"/>
          <p:cNvSpPr>
            <a:spLocks noGrp="1" noRot="1" noChangeAspect="1" noChangeArrowheads="1"/>
          </p:cNvSpPr>
          <p:nvPr>
            <p:ph type="sldImg"/>
          </p:nvPr>
        </p:nvSpPr>
        <p:spPr bwMode="auto">
          <a:xfrm>
            <a:off x="3113088" y="504825"/>
            <a:ext cx="3640137" cy="2520950"/>
          </a:xfrm>
          <a:prstGeom prst="rect">
            <a:avLst/>
          </a:prstGeom>
          <a:solidFill>
            <a:srgbClr val="FFFFFF"/>
          </a:solidFill>
          <a:ln>
            <a:solidFill>
              <a:srgbClr val="000000"/>
            </a:solidFill>
            <a:miter lim="800000"/>
            <a:headEnd/>
            <a:tailEnd/>
          </a:ln>
        </p:spPr>
      </p:sp>
      <p:sp>
        <p:nvSpPr>
          <p:cNvPr id="67587" name="Rectangle 3"/>
          <p:cNvSpPr>
            <a:spLocks noGrp="1" noChangeArrowheads="1"/>
          </p:cNvSpPr>
          <p:nvPr>
            <p:ph type="body" idx="1"/>
          </p:nvPr>
        </p:nvSpPr>
        <p:spPr bwMode="auto">
          <a:xfrm>
            <a:off x="1316038" y="3194050"/>
            <a:ext cx="7234237" cy="3025775"/>
          </a:xfrm>
          <a:prstGeom prst="rect">
            <a:avLst/>
          </a:prstGeom>
          <a:solidFill>
            <a:srgbClr val="FFFFFF"/>
          </a:solidFill>
          <a:ln>
            <a:solidFill>
              <a:srgbClr val="000000"/>
            </a:solidFill>
            <a:miter lim="800000"/>
            <a:headEnd/>
            <a:tailEnd/>
          </a:ln>
        </p:spPr>
        <p:txBody>
          <a:bodyPr/>
          <a:lstStyle/>
          <a:p>
            <a:r>
              <a:rPr lang="en-US"/>
              <a:t>“…a business should not only seek competitive advantage but also sustain it over the long haul. Sustaining competitive advantage requires erecting barriers against the competition.” Jain pp.96</a:t>
            </a:r>
          </a:p>
          <a:p>
            <a:r>
              <a:rPr lang="en-US"/>
              <a:t>Barriers:  </a:t>
            </a:r>
          </a:p>
          <a:p>
            <a:pPr>
              <a:buFontTx/>
              <a:buChar char="•"/>
            </a:pPr>
            <a:r>
              <a:rPr lang="en-US"/>
              <a:t>size of target market--economies of scale may equip a firm with an unbeatable cost advantage</a:t>
            </a:r>
          </a:p>
          <a:p>
            <a:pPr>
              <a:buFontTx/>
              <a:buChar char="•"/>
            </a:pPr>
            <a:r>
              <a:rPr lang="en-US"/>
              <a:t>superior access to resources or customers--if (a) access is secured under better terms, and (b) the access can be maintained over the long run;</a:t>
            </a:r>
          </a:p>
          <a:p>
            <a:pPr>
              <a:buFontTx/>
              <a:buChar char="•"/>
            </a:pPr>
            <a:r>
              <a:rPr lang="en-US"/>
              <a:t>restrictions on competitor’s options</a:t>
            </a:r>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AF14BF-CA2D-40DE-AD4D-410C2919FB64}" type="slidenum">
              <a:rPr lang="en-US"/>
              <a:pPr/>
              <a:t>6</a:t>
            </a:fld>
            <a:endParaRPr lang="en-US"/>
          </a:p>
        </p:txBody>
      </p:sp>
      <p:sp>
        <p:nvSpPr>
          <p:cNvPr id="72706" name="Rectangle 2"/>
          <p:cNvSpPr>
            <a:spLocks noGrp="1" noRot="1" noChangeAspect="1" noChangeArrowheads="1" noTextEdit="1"/>
          </p:cNvSpPr>
          <p:nvPr>
            <p:ph type="sldImg"/>
          </p:nvPr>
        </p:nvSpPr>
        <p:spPr bwMode="auto">
          <a:xfrm>
            <a:off x="3113088" y="504825"/>
            <a:ext cx="3640137" cy="2520950"/>
          </a:xfrm>
          <a:prstGeom prst="rect">
            <a:avLst/>
          </a:prstGeom>
          <a:solidFill>
            <a:srgbClr val="FFFFFF"/>
          </a:solidFill>
          <a:ln>
            <a:solidFill>
              <a:srgbClr val="000000"/>
            </a:solidFill>
            <a:miter lim="800000"/>
            <a:headEnd/>
            <a:tailEnd/>
          </a:ln>
        </p:spPr>
      </p:sp>
      <p:sp>
        <p:nvSpPr>
          <p:cNvPr id="72707" name="Rectangle 3"/>
          <p:cNvSpPr>
            <a:spLocks noGrp="1" noChangeArrowheads="1"/>
          </p:cNvSpPr>
          <p:nvPr>
            <p:ph type="body" idx="1"/>
          </p:nvPr>
        </p:nvSpPr>
        <p:spPr bwMode="auto">
          <a:xfrm>
            <a:off x="1316038" y="3194050"/>
            <a:ext cx="7234237" cy="3025775"/>
          </a:xfrm>
          <a:prstGeom prst="rect">
            <a:avLst/>
          </a:prstGeom>
          <a:solidFill>
            <a:srgbClr val="FFFFFF"/>
          </a:solidFill>
          <a:ln>
            <a:solidFill>
              <a:srgbClr val="000000"/>
            </a:solidFill>
            <a:miter lim="800000"/>
            <a:headEnd/>
            <a:tailEnd/>
          </a:ln>
        </p:spPr>
        <p:txBody>
          <a:bodyPr/>
          <a:lstStyle/>
          <a:p>
            <a:pPr lvl="1"/>
            <a:r>
              <a:rPr lang="en-US"/>
              <a:t>First-in Strategy: “The one who is first to occupy the battlefield to await the enemy will be fresh and at ease; he who comes later to rush into the fight will be exhausted. Therefore, the skilful general imposes his will on the enemy by making the enemy come to him instead of being brought to the enemy.”</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E2B447-DC78-4B02-8B5F-7985F5F1CAC3}" type="slidenum">
              <a:rPr lang="en-US"/>
              <a:pPr/>
              <a:t>7</a:t>
            </a:fld>
            <a:endParaRPr lang="en-US"/>
          </a:p>
        </p:txBody>
      </p:sp>
      <p:sp>
        <p:nvSpPr>
          <p:cNvPr id="74754" name="Rectangle 1026"/>
          <p:cNvSpPr>
            <a:spLocks noGrp="1" noRot="1" noChangeAspect="1" noChangeArrowheads="1" noTextEdit="1"/>
          </p:cNvSpPr>
          <p:nvPr>
            <p:ph type="sldImg"/>
          </p:nvPr>
        </p:nvSpPr>
        <p:spPr bwMode="auto">
          <a:xfrm>
            <a:off x="3113088" y="504825"/>
            <a:ext cx="3640137" cy="2520950"/>
          </a:xfrm>
          <a:prstGeom prst="rect">
            <a:avLst/>
          </a:prstGeom>
          <a:solidFill>
            <a:srgbClr val="FFFFFF"/>
          </a:solidFill>
          <a:ln>
            <a:solidFill>
              <a:srgbClr val="000000"/>
            </a:solidFill>
            <a:miter lim="800000"/>
            <a:headEnd/>
            <a:tailEnd/>
          </a:ln>
        </p:spPr>
      </p:sp>
      <p:sp>
        <p:nvSpPr>
          <p:cNvPr id="74755" name="Rectangle 1027"/>
          <p:cNvSpPr>
            <a:spLocks noGrp="1" noChangeArrowheads="1"/>
          </p:cNvSpPr>
          <p:nvPr>
            <p:ph type="body" idx="1"/>
          </p:nvPr>
        </p:nvSpPr>
        <p:spPr bwMode="auto">
          <a:xfrm>
            <a:off x="1316038" y="3194050"/>
            <a:ext cx="7234237" cy="3025775"/>
          </a:xfrm>
          <a:prstGeom prst="rect">
            <a:avLst/>
          </a:prstGeom>
          <a:solidFill>
            <a:srgbClr val="FFFFFF"/>
          </a:solidFill>
          <a:ln>
            <a:solidFill>
              <a:srgbClr val="000000"/>
            </a:solidFill>
            <a:miter lim="800000"/>
            <a:headEnd/>
            <a:tailEnd/>
          </a:ln>
        </p:spPr>
        <p:txBody>
          <a:bodyPr/>
          <a:lstStyle/>
          <a:p>
            <a:r>
              <a:rPr lang="en-US"/>
              <a:t>“Generally in war, the best policy is to take the enemy’s country whole and intact; to ruin it is not so good. Also it is better to capture the enemy’s army than to destroy it; to take intact a regiment, a company, or a five-men squad is better than to destroy them.”  Sun Tze</a:t>
            </a:r>
          </a:p>
          <a:p>
            <a:r>
              <a:rPr lang="en-US"/>
              <a:t>“Fighting to win one hundred victories in one hundred battles is not the supreme skill. To break the enemy’s resistance without fighting is the supreme skills.”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3CDD2C-B9D6-4A45-B19E-A61BAAEFEAA8}" type="slidenum">
              <a:rPr lang="en-US"/>
              <a:pPr/>
              <a:t>8</a:t>
            </a:fld>
            <a:endParaRPr lang="en-US"/>
          </a:p>
        </p:txBody>
      </p:sp>
      <p:sp>
        <p:nvSpPr>
          <p:cNvPr id="70658" name="Rectangle 2"/>
          <p:cNvSpPr>
            <a:spLocks noGrp="1" noRot="1" noChangeAspect="1" noChangeArrowheads="1"/>
          </p:cNvSpPr>
          <p:nvPr>
            <p:ph type="sldImg"/>
          </p:nvPr>
        </p:nvSpPr>
        <p:spPr bwMode="auto">
          <a:xfrm>
            <a:off x="3113088" y="504825"/>
            <a:ext cx="3640137" cy="2520950"/>
          </a:xfrm>
          <a:prstGeom prst="rect">
            <a:avLst/>
          </a:prstGeom>
          <a:solidFill>
            <a:srgbClr val="FFFFFF"/>
          </a:solidFill>
          <a:ln>
            <a:solidFill>
              <a:srgbClr val="000000"/>
            </a:solidFill>
            <a:miter lim="800000"/>
            <a:headEnd/>
            <a:tailEnd/>
          </a:ln>
        </p:spPr>
      </p:sp>
      <p:sp>
        <p:nvSpPr>
          <p:cNvPr id="70659" name="Rectangle 3"/>
          <p:cNvSpPr>
            <a:spLocks noGrp="1" noChangeArrowheads="1"/>
          </p:cNvSpPr>
          <p:nvPr>
            <p:ph type="body" idx="1"/>
          </p:nvPr>
        </p:nvSpPr>
        <p:spPr bwMode="auto">
          <a:xfrm>
            <a:off x="1316038" y="3194050"/>
            <a:ext cx="7234237" cy="3025775"/>
          </a:xfrm>
          <a:prstGeom prst="rect">
            <a:avLst/>
          </a:prstGeom>
          <a:solidFill>
            <a:srgbClr val="FFFFFF"/>
          </a:solidFill>
          <a:ln>
            <a:solidFill>
              <a:srgbClr val="000000"/>
            </a:solidFill>
            <a:miter lim="800000"/>
            <a:headEnd/>
            <a:tailEnd/>
          </a:ln>
        </p:spPr>
        <p:txBody>
          <a:bodyPr/>
          <a:lstStyle/>
          <a:p>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6D1061-159F-4361-A4A2-20C2F7D9FC11}" type="slidenum">
              <a:rPr lang="en-US"/>
              <a:pPr/>
              <a:t>9</a:t>
            </a:fld>
            <a:endParaRPr lang="en-US"/>
          </a:p>
        </p:txBody>
      </p:sp>
      <p:sp>
        <p:nvSpPr>
          <p:cNvPr id="76802" name="Rectangle 2"/>
          <p:cNvSpPr>
            <a:spLocks noGrp="1" noRot="1" noChangeAspect="1" noChangeArrowheads="1" noTextEdit="1"/>
          </p:cNvSpPr>
          <p:nvPr>
            <p:ph type="sldImg"/>
          </p:nvPr>
        </p:nvSpPr>
        <p:spPr bwMode="auto">
          <a:xfrm>
            <a:off x="3113088" y="504825"/>
            <a:ext cx="3640137" cy="2520950"/>
          </a:xfrm>
          <a:prstGeom prst="rect">
            <a:avLst/>
          </a:prstGeom>
          <a:solidFill>
            <a:srgbClr val="FFFFFF"/>
          </a:solidFill>
          <a:ln>
            <a:solidFill>
              <a:srgbClr val="000000"/>
            </a:solidFill>
            <a:miter lim="800000"/>
            <a:headEnd/>
            <a:tailEnd/>
          </a:ln>
        </p:spPr>
      </p:sp>
      <p:sp>
        <p:nvSpPr>
          <p:cNvPr id="76803" name="Rectangle 3"/>
          <p:cNvSpPr>
            <a:spLocks noGrp="1" noChangeArrowheads="1"/>
          </p:cNvSpPr>
          <p:nvPr>
            <p:ph type="body" idx="1"/>
          </p:nvPr>
        </p:nvSpPr>
        <p:spPr bwMode="auto">
          <a:xfrm>
            <a:off x="1316038" y="3194050"/>
            <a:ext cx="7234237" cy="3025775"/>
          </a:xfrm>
          <a:prstGeom prst="rect">
            <a:avLst/>
          </a:prstGeom>
          <a:solidFill>
            <a:srgbClr val="FFFFFF"/>
          </a:solidFill>
          <a:ln>
            <a:solidFill>
              <a:srgbClr val="000000"/>
            </a:solidFill>
            <a:miter lim="800000"/>
            <a:headEnd/>
            <a:tailEnd/>
          </a:ln>
        </p:spPr>
        <p:txBody>
          <a:bodyPr/>
          <a:lstStyle/>
          <a:p>
            <a:pPr lvl="1">
              <a:buFontTx/>
              <a:buChar char="•"/>
            </a:pPr>
            <a:r>
              <a:rPr lang="en-US"/>
              <a:t>“Move only if there is a real advantage to be gained …”</a:t>
            </a:r>
          </a:p>
          <a:p>
            <a:pPr lvl="1">
              <a:buFontTx/>
              <a:buChar char="•"/>
            </a:pPr>
            <a:r>
              <a:rPr lang="en-US"/>
              <a:t>“If our force is ten times the enemy’s, then surround him; five times his, attack him, if double his, divide our force into two and use as ‘alternative strategy’; if only equal his, we must concentrate our force to fight him…if our force is so much weaker than the enemy’s, we should totally avoid him.”</a:t>
            </a:r>
          </a:p>
          <a:p>
            <a:pPr lvl="1">
              <a:buFontTx/>
              <a:buChar char="•"/>
            </a:pPr>
            <a:r>
              <a:rPr lang="en-US"/>
              <a:t>“If I know my soldiers are capable of attacking the enemy but unaware that he is invulnerable to attack, my chance of victory is but half…If I know he can be attacked and my soldiers are capable of doing it but are unaware that the terrain is unsuited for fighting, I should hold back for my chance of victory is but half.”</a:t>
            </a:r>
          </a:p>
          <a:p>
            <a:pPr lvl="1">
              <a:buFontTx/>
              <a:buChar char="•"/>
            </a:pPr>
            <a:r>
              <a:rPr lang="en-US"/>
              <a:t>“Do not fight unless you are in danger”</a:t>
            </a:r>
          </a:p>
          <a:p>
            <a:pPr lvl="1">
              <a:buFontTx/>
              <a:buChar char="•"/>
            </a:pPr>
            <a:r>
              <a:rPr lang="en-US"/>
              <a:t>“One who has few must prepare for defense; one who has many shall make the enemy prepare for defense.”</a:t>
            </a:r>
          </a:p>
          <a:p>
            <a:pPr lvl="1">
              <a:buFontTx/>
              <a:buChar char="•"/>
            </a:pPr>
            <a:endParaRPr lang="en-US"/>
          </a:p>
          <a:p>
            <a:pPr>
              <a:buFontTx/>
              <a:buChar cha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687F3B-2BE4-437C-95D3-BBC471DCDCF4}" type="slidenum">
              <a:rPr lang="en-US"/>
              <a:pPr/>
              <a:t>17</a:t>
            </a:fld>
            <a:endParaRPr lang="en-US"/>
          </a:p>
        </p:txBody>
      </p:sp>
      <p:sp>
        <p:nvSpPr>
          <p:cNvPr id="80898" name="Rectangle 1026"/>
          <p:cNvSpPr>
            <a:spLocks noGrp="1" noRot="1" noChangeAspect="1" noChangeArrowheads="1"/>
          </p:cNvSpPr>
          <p:nvPr>
            <p:ph type="sldImg"/>
          </p:nvPr>
        </p:nvSpPr>
        <p:spPr bwMode="auto">
          <a:xfrm>
            <a:off x="3113088" y="504825"/>
            <a:ext cx="3640137" cy="2520950"/>
          </a:xfrm>
          <a:prstGeom prst="rect">
            <a:avLst/>
          </a:prstGeom>
          <a:solidFill>
            <a:srgbClr val="FFFFFF"/>
          </a:solidFill>
          <a:ln>
            <a:solidFill>
              <a:srgbClr val="000000"/>
            </a:solidFill>
            <a:miter lim="800000"/>
            <a:headEnd/>
            <a:tailEnd/>
          </a:ln>
        </p:spPr>
      </p:sp>
      <p:sp>
        <p:nvSpPr>
          <p:cNvPr id="80899" name="Rectangle 1027"/>
          <p:cNvSpPr>
            <a:spLocks noGrp="1" noChangeArrowheads="1"/>
          </p:cNvSpPr>
          <p:nvPr>
            <p:ph type="body" idx="1"/>
          </p:nvPr>
        </p:nvSpPr>
        <p:spPr bwMode="auto">
          <a:xfrm>
            <a:off x="1316038" y="3194050"/>
            <a:ext cx="7234237" cy="3025775"/>
          </a:xfrm>
          <a:prstGeom prst="rect">
            <a:avLst/>
          </a:prstGeom>
          <a:solidFill>
            <a:srgbClr val="FFFFFF"/>
          </a:solidFill>
          <a:ln>
            <a:solidFill>
              <a:srgbClr val="000000"/>
            </a:solidFill>
            <a:miter lim="800000"/>
            <a:headEnd/>
            <a:tailEnd/>
          </a:ln>
        </p:spPr>
        <p:txBody>
          <a:bodyPr/>
          <a:lstStyle/>
          <a:p>
            <a:pPr>
              <a:buFontTx/>
              <a:buChar char="•"/>
            </a:pPr>
            <a:r>
              <a:rPr lang="en-US"/>
              <a:t>The strategic choice is to attack the leader or to attack other firms</a:t>
            </a:r>
          </a:p>
          <a:p>
            <a:pPr>
              <a:buFontTx/>
              <a:buChar char="•"/>
            </a:pPr>
            <a:r>
              <a:rPr lang="en-US"/>
              <a:t>Porter cautioned that this “…may be the most dangerous move a company can make.”</a:t>
            </a:r>
          </a:p>
          <a:p>
            <a:pPr>
              <a:buFontTx/>
              <a:buChar char="•"/>
            </a:pPr>
            <a:r>
              <a:rPr lang="en-US"/>
              <a:t>Al Ries and Jack Trout suggested that if you are the number two firm in the market, you should attack the leader</a:t>
            </a:r>
          </a:p>
          <a:p>
            <a:pPr>
              <a:buFontTx/>
              <a:buChar char="•"/>
            </a:pPr>
            <a:r>
              <a:rPr lang="en-US"/>
              <a:t>In order to adopt the attack strategy, the challenger must meet 3 conditions:</a:t>
            </a:r>
          </a:p>
          <a:p>
            <a:pPr lvl="1">
              <a:buFontTx/>
              <a:buChar char="•"/>
            </a:pPr>
            <a:r>
              <a:rPr lang="en-US"/>
              <a:t>Must have a SCA either in terms of cost or differentiation</a:t>
            </a:r>
          </a:p>
          <a:p>
            <a:pPr lvl="1">
              <a:buFontTx/>
              <a:buChar char="•"/>
            </a:pPr>
            <a:r>
              <a:rPr lang="en-US"/>
              <a:t>Able to neutralize the leader’s advantage by doing as well as the leader</a:t>
            </a:r>
          </a:p>
          <a:p>
            <a:pPr lvl="1">
              <a:buFontTx/>
              <a:buChar char="•"/>
            </a:pPr>
            <a:r>
              <a:rPr lang="en-US"/>
              <a:t>When there is some impediment to the leader retaliating</a:t>
            </a:r>
          </a:p>
          <a:p>
            <a:pPr>
              <a:buFontTx/>
              <a:buChar char="•"/>
            </a:pPr>
            <a:r>
              <a:rPr lang="en-US"/>
              <a:t>Success in attacking the leader is typically based on how well the challenger can reconfigure its market strategies and marketing mix strategies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96C338-9CF5-45DB-ACD0-25CA31011B67}" type="slidenum">
              <a:rPr lang="en-US"/>
              <a:pPr/>
              <a:t>24</a:t>
            </a:fld>
            <a:endParaRPr lang="en-US"/>
          </a:p>
        </p:txBody>
      </p:sp>
      <p:sp>
        <p:nvSpPr>
          <p:cNvPr id="83970" name="Rectangle 2"/>
          <p:cNvSpPr>
            <a:spLocks noGrp="1" noRot="1" noChangeAspect="1" noChangeArrowheads="1"/>
          </p:cNvSpPr>
          <p:nvPr>
            <p:ph type="sldImg"/>
          </p:nvPr>
        </p:nvSpPr>
        <p:spPr bwMode="auto">
          <a:xfrm>
            <a:off x="3113088" y="504825"/>
            <a:ext cx="3640137" cy="2520950"/>
          </a:xfrm>
          <a:prstGeom prst="rect">
            <a:avLst/>
          </a:prstGeom>
          <a:solidFill>
            <a:srgbClr val="FFFFFF"/>
          </a:solidFill>
          <a:ln>
            <a:solidFill>
              <a:srgbClr val="000000"/>
            </a:solidFill>
            <a:miter lim="800000"/>
            <a:headEnd/>
            <a:tailEnd/>
          </a:ln>
        </p:spPr>
      </p:sp>
      <p:sp>
        <p:nvSpPr>
          <p:cNvPr id="83971" name="Rectangle 3"/>
          <p:cNvSpPr>
            <a:spLocks noGrp="1" noChangeArrowheads="1"/>
          </p:cNvSpPr>
          <p:nvPr>
            <p:ph type="body" idx="1"/>
          </p:nvPr>
        </p:nvSpPr>
        <p:spPr bwMode="auto">
          <a:xfrm>
            <a:off x="1316038" y="3194050"/>
            <a:ext cx="7234237" cy="3025775"/>
          </a:xfrm>
          <a:prstGeom prst="rect">
            <a:avLst/>
          </a:prstGeom>
          <a:solidFill>
            <a:srgbClr val="FFFFFF"/>
          </a:solidFill>
          <a:ln>
            <a:solidFill>
              <a:srgbClr val="000000"/>
            </a:solidFill>
            <a:miter lim="800000"/>
            <a:headEnd/>
            <a:tailEnd/>
          </a:ln>
        </p:spPr>
        <p:txBody>
          <a:bodyPr/>
          <a:lstStyle/>
          <a:p>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1E663B-2841-4C4D-8559-8527A7187CBF}" type="slidenum">
              <a:rPr lang="en-US"/>
              <a:pPr/>
              <a:t>27</a:t>
            </a:fld>
            <a:endParaRPr lang="en-US"/>
          </a:p>
        </p:txBody>
      </p:sp>
      <p:sp>
        <p:nvSpPr>
          <p:cNvPr id="87042" name="Rectangle 2"/>
          <p:cNvSpPr>
            <a:spLocks noGrp="1" noRot="1" noChangeAspect="1" noChangeArrowheads="1"/>
          </p:cNvSpPr>
          <p:nvPr>
            <p:ph type="sldImg"/>
          </p:nvPr>
        </p:nvSpPr>
        <p:spPr bwMode="auto">
          <a:xfrm>
            <a:off x="3113088" y="504825"/>
            <a:ext cx="3640137" cy="2520950"/>
          </a:xfrm>
          <a:prstGeom prst="rect">
            <a:avLst/>
          </a:prstGeom>
          <a:solidFill>
            <a:srgbClr val="FFFFFF"/>
          </a:solidFill>
          <a:ln>
            <a:solidFill>
              <a:srgbClr val="000000"/>
            </a:solidFill>
            <a:miter lim="800000"/>
            <a:headEnd/>
            <a:tailEnd/>
          </a:ln>
        </p:spPr>
      </p:sp>
      <p:sp>
        <p:nvSpPr>
          <p:cNvPr id="87043" name="Rectangle 3"/>
          <p:cNvSpPr>
            <a:spLocks noGrp="1" noChangeArrowheads="1"/>
          </p:cNvSpPr>
          <p:nvPr>
            <p:ph type="body" idx="1"/>
          </p:nvPr>
        </p:nvSpPr>
        <p:spPr bwMode="auto">
          <a:xfrm>
            <a:off x="1316038" y="3194050"/>
            <a:ext cx="7234237" cy="3025775"/>
          </a:xfrm>
          <a:prstGeom prst="rect">
            <a:avLst/>
          </a:prstGeom>
          <a:solidFill>
            <a:srgbClr val="FFFFFF"/>
          </a:solidFill>
          <a:ln>
            <a:solidFill>
              <a:srgbClr val="000000"/>
            </a:solidFill>
            <a:miter lim="800000"/>
            <a:headEnd/>
            <a:tailEnd/>
          </a:ln>
        </p:spPr>
        <p:txBody>
          <a:bodyPr/>
          <a:lstStyle/>
          <a:p>
            <a:pPr lvl="1"/>
            <a:r>
              <a:rPr lang="en-US"/>
              <a:t> </a:t>
            </a:r>
          </a:p>
          <a:p>
            <a:pPr lvl="1"/>
            <a:r>
              <a:rPr lang="en-US"/>
              <a:t> </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F42C92-718D-4233-AFEE-2F8DA2FD6FD2}" type="slidenum">
              <a:rPr lang="en-US"/>
              <a:pPr/>
              <a:t>29</a:t>
            </a:fld>
            <a:endParaRPr lang="en-US"/>
          </a:p>
        </p:txBody>
      </p:sp>
      <p:sp>
        <p:nvSpPr>
          <p:cNvPr id="89090" name="Rectangle 2"/>
          <p:cNvSpPr>
            <a:spLocks noGrp="1" noRot="1" noChangeAspect="1" noChangeArrowheads="1" noTextEdit="1"/>
          </p:cNvSpPr>
          <p:nvPr>
            <p:ph type="sldImg"/>
          </p:nvPr>
        </p:nvSpPr>
        <p:spPr bwMode="auto">
          <a:xfrm>
            <a:off x="3113088" y="504825"/>
            <a:ext cx="3640137" cy="2520950"/>
          </a:xfrm>
          <a:prstGeom prst="rect">
            <a:avLst/>
          </a:prstGeom>
          <a:solidFill>
            <a:srgbClr val="FFFFFF"/>
          </a:solidFill>
          <a:ln>
            <a:solidFill>
              <a:srgbClr val="000000"/>
            </a:solidFill>
            <a:miter lim="800000"/>
            <a:headEnd/>
            <a:tailEnd/>
          </a:ln>
        </p:spPr>
      </p:sp>
      <p:sp>
        <p:nvSpPr>
          <p:cNvPr id="89091" name="Rectangle 3"/>
          <p:cNvSpPr>
            <a:spLocks noGrp="1" noChangeArrowheads="1"/>
          </p:cNvSpPr>
          <p:nvPr>
            <p:ph type="body" idx="1"/>
          </p:nvPr>
        </p:nvSpPr>
        <p:spPr bwMode="auto">
          <a:xfrm>
            <a:off x="1316038" y="3194050"/>
            <a:ext cx="7234237" cy="3025775"/>
          </a:xfrm>
          <a:prstGeom prst="rect">
            <a:avLst/>
          </a:prstGeom>
          <a:solidFill>
            <a:srgbClr val="FFFFFF"/>
          </a:solidFill>
          <a:ln>
            <a:solidFill>
              <a:srgbClr val="000000"/>
            </a:solidFill>
            <a:miter lim="800000"/>
            <a:headEnd/>
            <a:tailEnd/>
          </a:ln>
        </p:spPr>
        <p:txBody>
          <a:bodyPr/>
          <a:lstStyle/>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098" name="Rectangle 2"/>
          <p:cNvSpPr>
            <a:spLocks noChangeArrowheads="1"/>
          </p:cNvSpPr>
          <p:nvPr/>
        </p:nvSpPr>
        <p:spPr bwMode="ltGray">
          <a:xfrm>
            <a:off x="0" y="0"/>
            <a:ext cx="893763" cy="6858000"/>
          </a:xfrm>
          <a:prstGeom prst="rect">
            <a:avLst/>
          </a:prstGeom>
          <a:solidFill>
            <a:schemeClr val="tx2">
              <a:alpha val="50000"/>
            </a:schemeClr>
          </a:solidFill>
          <a:ln w="9525">
            <a:noFill/>
            <a:miter lim="800000"/>
            <a:headEnd/>
            <a:tailEnd/>
          </a:ln>
        </p:spPr>
        <p:txBody>
          <a:bodyPr wrap="none" anchor="ctr"/>
          <a:lstStyle/>
          <a:p>
            <a:endParaRPr lang="de-DE"/>
          </a:p>
        </p:txBody>
      </p:sp>
      <p:sp>
        <p:nvSpPr>
          <p:cNvPr id="4099" name="Rectangle 3"/>
          <p:cNvSpPr>
            <a:spLocks noGrp="1" noChangeArrowheads="1"/>
          </p:cNvSpPr>
          <p:nvPr>
            <p:ph type="ctrTitle"/>
          </p:nvPr>
        </p:nvSpPr>
        <p:spPr>
          <a:xfrm>
            <a:off x="742950" y="2133600"/>
            <a:ext cx="8416925" cy="1143000"/>
          </a:xfrm>
        </p:spPr>
        <p:txBody>
          <a:bodyPr/>
          <a:lstStyle>
            <a:lvl1pPr>
              <a:defRPr/>
            </a:lvl1pPr>
          </a:lstStyle>
          <a:p>
            <a:r>
              <a:rPr lang="en-US"/>
              <a:t>Click to edit Master title style</a:t>
            </a:r>
          </a:p>
        </p:txBody>
      </p:sp>
      <p:sp>
        <p:nvSpPr>
          <p:cNvPr id="4100" name="Rectangle 4"/>
          <p:cNvSpPr>
            <a:spLocks noGrp="1" noChangeArrowheads="1"/>
          </p:cNvSpPr>
          <p:nvPr>
            <p:ph type="subTitle" idx="1"/>
          </p:nvPr>
        </p:nvSpPr>
        <p:spPr>
          <a:xfrm>
            <a:off x="1568450" y="3886200"/>
            <a:ext cx="6931025" cy="1752600"/>
          </a:xfrm>
        </p:spPr>
        <p:txBody>
          <a:bodyPr/>
          <a:lstStyle>
            <a:lvl1pPr marL="0" indent="0" algn="ctr">
              <a:buFont typeface="Wingdings" pitchFamily="2" charset="2"/>
              <a:buNone/>
              <a:defRPr/>
            </a:lvl1pPr>
          </a:lstStyle>
          <a:p>
            <a:r>
              <a:rPr lang="en-US"/>
              <a:t>Click to edit Master subtitle style</a:t>
            </a:r>
          </a:p>
        </p:txBody>
      </p:sp>
      <p:sp>
        <p:nvSpPr>
          <p:cNvPr id="4101" name="Rectangle 5"/>
          <p:cNvSpPr>
            <a:spLocks noGrp="1" noChangeArrowheads="1"/>
          </p:cNvSpPr>
          <p:nvPr>
            <p:ph type="dt" sz="half" idx="2"/>
          </p:nvPr>
        </p:nvSpPr>
        <p:spPr/>
        <p:txBody>
          <a:bodyPr/>
          <a:lstStyle>
            <a:lvl1pPr>
              <a:defRPr>
                <a:solidFill>
                  <a:srgbClr val="CCECFF"/>
                </a:solidFill>
              </a:defRPr>
            </a:lvl1pPr>
          </a:lstStyle>
          <a:p>
            <a:endParaRPr lang="en-US"/>
          </a:p>
        </p:txBody>
      </p:sp>
      <p:sp>
        <p:nvSpPr>
          <p:cNvPr id="4102" name="Rectangle 6"/>
          <p:cNvSpPr>
            <a:spLocks noGrp="1" noChangeArrowheads="1"/>
          </p:cNvSpPr>
          <p:nvPr>
            <p:ph type="ftr" sz="quarter" idx="3"/>
          </p:nvPr>
        </p:nvSpPr>
        <p:spPr/>
        <p:txBody>
          <a:bodyPr/>
          <a:lstStyle>
            <a:lvl1pPr>
              <a:defRPr>
                <a:solidFill>
                  <a:srgbClr val="CCECFF"/>
                </a:solidFill>
              </a:defRPr>
            </a:lvl1pPr>
          </a:lstStyle>
          <a:p>
            <a:endParaRPr lang="en-US"/>
          </a:p>
        </p:txBody>
      </p:sp>
      <p:sp>
        <p:nvSpPr>
          <p:cNvPr id="4103" name="Rectangle 7"/>
          <p:cNvSpPr>
            <a:spLocks noGrp="1" noChangeArrowheads="1"/>
          </p:cNvSpPr>
          <p:nvPr>
            <p:ph type="sldNum" sz="quarter" idx="4"/>
          </p:nvPr>
        </p:nvSpPr>
        <p:spPr/>
        <p:txBody>
          <a:bodyPr/>
          <a:lstStyle>
            <a:lvl1pPr>
              <a:defRPr>
                <a:solidFill>
                  <a:srgbClr val="CCECFF"/>
                </a:solidFill>
              </a:defRPr>
            </a:lvl1pPr>
          </a:lstStyle>
          <a:p>
            <a:fld id="{5FB2C99D-23EC-4E19-B089-AB8CBEA49E28}" type="slidenum">
              <a:rPr lang="en-US"/>
              <a:pPr/>
              <a:t>‹Nr.›</a:t>
            </a:fld>
            <a:endParaRPr lang="en-US"/>
          </a:p>
        </p:txBody>
      </p:sp>
      <p:sp>
        <p:nvSpPr>
          <p:cNvPr id="4104" name="Rectangle 8"/>
          <p:cNvSpPr>
            <a:spLocks noChangeArrowheads="1"/>
          </p:cNvSpPr>
          <p:nvPr/>
        </p:nvSpPr>
        <p:spPr bwMode="ltGray">
          <a:xfrm>
            <a:off x="0" y="3543300"/>
            <a:ext cx="3621088" cy="122238"/>
          </a:xfrm>
          <a:prstGeom prst="rect">
            <a:avLst/>
          </a:prstGeom>
          <a:solidFill>
            <a:schemeClr val="bg2">
              <a:alpha val="50000"/>
            </a:schemeClr>
          </a:solidFill>
          <a:ln w="9525">
            <a:noFill/>
            <a:miter lim="800000"/>
            <a:headEnd/>
            <a:tailEnd/>
          </a:ln>
        </p:spPr>
        <p:txBody>
          <a:bodyPr wrap="none" anchor="ct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2000"/>
                                  </p:stCondLst>
                                  <p:childTnLst>
                                    <p:set>
                                      <p:cBhvr>
                                        <p:cTn id="6" dur="1" fill="hold">
                                          <p:stCondLst>
                                            <p:cond delay="0"/>
                                          </p:stCondLst>
                                        </p:cTn>
                                        <p:tgtEl>
                                          <p:spTgt spid="4098"/>
                                        </p:tgtEl>
                                        <p:attrNameLst>
                                          <p:attrName>style.visibility</p:attrName>
                                        </p:attrNameLst>
                                      </p:cBhvr>
                                      <p:to>
                                        <p:strVal val="visible"/>
                                      </p:to>
                                    </p:set>
                                    <p:animEffect transition="in" filter="wipe(up)">
                                      <p:cBhvr>
                                        <p:cTn id="7" dur="500"/>
                                        <p:tgtEl>
                                          <p:spTgt spid="4098"/>
                                        </p:tgtEl>
                                      </p:cBhvr>
                                    </p:animEffect>
                                  </p:childTnLst>
                                </p:cTn>
                              </p:par>
                            </p:childTnLst>
                          </p:cTn>
                        </p:par>
                        <p:par>
                          <p:cTn id="8" fill="hold">
                            <p:stCondLst>
                              <p:cond delay="2500"/>
                            </p:stCondLst>
                            <p:childTnLst>
                              <p:par>
                                <p:cTn id="9" presetID="22" presetClass="entr" presetSubtype="2" fill="hold" grpId="0" nodeType="afterEffect">
                                  <p:stCondLst>
                                    <p:cond delay="3000"/>
                                  </p:stCondLst>
                                  <p:childTnLst>
                                    <p:set>
                                      <p:cBhvr>
                                        <p:cTn id="10" dur="1" fill="hold">
                                          <p:stCondLst>
                                            <p:cond delay="0"/>
                                          </p:stCondLst>
                                        </p:cTn>
                                        <p:tgtEl>
                                          <p:spTgt spid="4104"/>
                                        </p:tgtEl>
                                        <p:attrNameLst>
                                          <p:attrName>style.visibility</p:attrName>
                                        </p:attrNameLst>
                                      </p:cBhvr>
                                      <p:to>
                                        <p:strVal val="visible"/>
                                      </p:to>
                                    </p:set>
                                    <p:animEffect transition="in" filter="wipe(right)">
                                      <p:cBhvr>
                                        <p:cTn id="11" dur="5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nimBg="1"/>
      <p:bldP spid="4104"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en-US"/>
          </a:p>
        </p:txBody>
      </p:sp>
      <p:sp>
        <p:nvSpPr>
          <p:cNvPr id="5" name="Fußzeilenplatzhalter 4"/>
          <p:cNvSpPr>
            <a:spLocks noGrp="1"/>
          </p:cNvSpPr>
          <p:nvPr>
            <p:ph type="ftr" sz="quarter" idx="11"/>
          </p:nvPr>
        </p:nvSpPr>
        <p:spPr/>
        <p:txBody>
          <a:bodyPr/>
          <a:lstStyle>
            <a:lvl1pPr>
              <a:defRPr/>
            </a:lvl1pPr>
          </a:lstStyle>
          <a:p>
            <a:endParaRPr lang="en-US"/>
          </a:p>
        </p:txBody>
      </p:sp>
      <p:sp>
        <p:nvSpPr>
          <p:cNvPr id="6" name="Foliennummernplatzhalter 5"/>
          <p:cNvSpPr>
            <a:spLocks noGrp="1"/>
          </p:cNvSpPr>
          <p:nvPr>
            <p:ph type="sldNum" sz="quarter" idx="12"/>
          </p:nvPr>
        </p:nvSpPr>
        <p:spPr/>
        <p:txBody>
          <a:bodyPr/>
          <a:lstStyle>
            <a:lvl1pPr>
              <a:defRPr/>
            </a:lvl1pPr>
          </a:lstStyle>
          <a:p>
            <a:fld id="{9CE90B43-8506-4DFD-951C-9ADAE11A0BA7}" type="slidenum">
              <a:rPr lang="en-US"/>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975475" y="304800"/>
            <a:ext cx="2184400" cy="57912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22275" y="304800"/>
            <a:ext cx="6400800" cy="57912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en-US"/>
          </a:p>
        </p:txBody>
      </p:sp>
      <p:sp>
        <p:nvSpPr>
          <p:cNvPr id="5" name="Fußzeilenplatzhalter 4"/>
          <p:cNvSpPr>
            <a:spLocks noGrp="1"/>
          </p:cNvSpPr>
          <p:nvPr>
            <p:ph type="ftr" sz="quarter" idx="11"/>
          </p:nvPr>
        </p:nvSpPr>
        <p:spPr/>
        <p:txBody>
          <a:bodyPr/>
          <a:lstStyle>
            <a:lvl1pPr>
              <a:defRPr/>
            </a:lvl1pPr>
          </a:lstStyle>
          <a:p>
            <a:endParaRPr lang="en-US"/>
          </a:p>
        </p:txBody>
      </p:sp>
      <p:sp>
        <p:nvSpPr>
          <p:cNvPr id="6" name="Foliennummernplatzhalter 5"/>
          <p:cNvSpPr>
            <a:spLocks noGrp="1"/>
          </p:cNvSpPr>
          <p:nvPr>
            <p:ph type="sldNum" sz="quarter" idx="12"/>
          </p:nvPr>
        </p:nvSpPr>
        <p:spPr/>
        <p:txBody>
          <a:bodyPr/>
          <a:lstStyle>
            <a:lvl1pPr>
              <a:defRPr/>
            </a:lvl1pPr>
          </a:lstStyle>
          <a:p>
            <a:fld id="{9F74DC42-E279-4FBA-9578-57788D68EED5}" type="slidenum">
              <a:rPr lang="en-US"/>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en-US"/>
          </a:p>
        </p:txBody>
      </p:sp>
      <p:sp>
        <p:nvSpPr>
          <p:cNvPr id="5" name="Fußzeilenplatzhalter 4"/>
          <p:cNvSpPr>
            <a:spLocks noGrp="1"/>
          </p:cNvSpPr>
          <p:nvPr>
            <p:ph type="ftr" sz="quarter" idx="11"/>
          </p:nvPr>
        </p:nvSpPr>
        <p:spPr/>
        <p:txBody>
          <a:bodyPr/>
          <a:lstStyle>
            <a:lvl1pPr>
              <a:defRPr/>
            </a:lvl1pPr>
          </a:lstStyle>
          <a:p>
            <a:endParaRPr lang="en-US"/>
          </a:p>
        </p:txBody>
      </p:sp>
      <p:sp>
        <p:nvSpPr>
          <p:cNvPr id="6" name="Foliennummernplatzhalter 5"/>
          <p:cNvSpPr>
            <a:spLocks noGrp="1"/>
          </p:cNvSpPr>
          <p:nvPr>
            <p:ph type="sldNum" sz="quarter" idx="12"/>
          </p:nvPr>
        </p:nvSpPr>
        <p:spPr/>
        <p:txBody>
          <a:bodyPr/>
          <a:lstStyle>
            <a:lvl1pPr>
              <a:defRPr/>
            </a:lvl1pPr>
          </a:lstStyle>
          <a:p>
            <a:fld id="{E3B1E1B5-8698-44F2-BA35-9689219AD9A4}" type="slidenum">
              <a:rPr lang="en-US"/>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82638" y="4406900"/>
            <a:ext cx="8416925"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82638" y="2906713"/>
            <a:ext cx="8416925"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lvl1pPr>
              <a:defRPr/>
            </a:lvl1pPr>
          </a:lstStyle>
          <a:p>
            <a:endParaRPr lang="en-US"/>
          </a:p>
        </p:txBody>
      </p:sp>
      <p:sp>
        <p:nvSpPr>
          <p:cNvPr id="5" name="Fußzeilenplatzhalter 4"/>
          <p:cNvSpPr>
            <a:spLocks noGrp="1"/>
          </p:cNvSpPr>
          <p:nvPr>
            <p:ph type="ftr" sz="quarter" idx="11"/>
          </p:nvPr>
        </p:nvSpPr>
        <p:spPr/>
        <p:txBody>
          <a:bodyPr/>
          <a:lstStyle>
            <a:lvl1pPr>
              <a:defRPr/>
            </a:lvl1pPr>
          </a:lstStyle>
          <a:p>
            <a:endParaRPr lang="en-US"/>
          </a:p>
        </p:txBody>
      </p:sp>
      <p:sp>
        <p:nvSpPr>
          <p:cNvPr id="6" name="Foliennummernplatzhalter 5"/>
          <p:cNvSpPr>
            <a:spLocks noGrp="1"/>
          </p:cNvSpPr>
          <p:nvPr>
            <p:ph type="sldNum" sz="quarter" idx="12"/>
          </p:nvPr>
        </p:nvSpPr>
        <p:spPr/>
        <p:txBody>
          <a:bodyPr/>
          <a:lstStyle>
            <a:lvl1pPr>
              <a:defRPr/>
            </a:lvl1pPr>
          </a:lstStyle>
          <a:p>
            <a:fld id="{CE33FC0A-BFAE-4BD9-A846-9D12872E3E02}" type="slidenum">
              <a:rPr lang="en-US"/>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742950" y="1981200"/>
            <a:ext cx="4132263"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027613" y="1981200"/>
            <a:ext cx="413226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endParaRPr lang="en-US"/>
          </a:p>
        </p:txBody>
      </p:sp>
      <p:sp>
        <p:nvSpPr>
          <p:cNvPr id="6" name="Fußzeilenplatzhalter 5"/>
          <p:cNvSpPr>
            <a:spLocks noGrp="1"/>
          </p:cNvSpPr>
          <p:nvPr>
            <p:ph type="ftr" sz="quarter" idx="11"/>
          </p:nvPr>
        </p:nvSpPr>
        <p:spPr/>
        <p:txBody>
          <a:bodyPr/>
          <a:lstStyle>
            <a:lvl1pPr>
              <a:defRPr/>
            </a:lvl1pPr>
          </a:lstStyle>
          <a:p>
            <a:endParaRPr lang="en-US"/>
          </a:p>
        </p:txBody>
      </p:sp>
      <p:sp>
        <p:nvSpPr>
          <p:cNvPr id="7" name="Foliennummernplatzhalter 6"/>
          <p:cNvSpPr>
            <a:spLocks noGrp="1"/>
          </p:cNvSpPr>
          <p:nvPr>
            <p:ph type="sldNum" sz="quarter" idx="12"/>
          </p:nvPr>
        </p:nvSpPr>
        <p:spPr/>
        <p:txBody>
          <a:bodyPr/>
          <a:lstStyle>
            <a:lvl1pPr>
              <a:defRPr/>
            </a:lvl1pPr>
          </a:lstStyle>
          <a:p>
            <a:fld id="{31B37A23-E246-4074-8E82-6CB3B422C42E}" type="slidenum">
              <a:rPr lang="en-US"/>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95300" y="274638"/>
            <a:ext cx="8912225"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95300" y="1535113"/>
            <a:ext cx="437515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95300" y="2174875"/>
            <a:ext cx="437515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030788" y="1535113"/>
            <a:ext cx="437673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5030788" y="2174875"/>
            <a:ext cx="43767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endParaRPr lang="en-US"/>
          </a:p>
        </p:txBody>
      </p:sp>
      <p:sp>
        <p:nvSpPr>
          <p:cNvPr id="8" name="Fußzeilenplatzhalter 7"/>
          <p:cNvSpPr>
            <a:spLocks noGrp="1"/>
          </p:cNvSpPr>
          <p:nvPr>
            <p:ph type="ftr" sz="quarter" idx="11"/>
          </p:nvPr>
        </p:nvSpPr>
        <p:spPr/>
        <p:txBody>
          <a:bodyPr/>
          <a:lstStyle>
            <a:lvl1pPr>
              <a:defRPr/>
            </a:lvl1pPr>
          </a:lstStyle>
          <a:p>
            <a:endParaRPr lang="en-US"/>
          </a:p>
        </p:txBody>
      </p:sp>
      <p:sp>
        <p:nvSpPr>
          <p:cNvPr id="9" name="Foliennummernplatzhalter 8"/>
          <p:cNvSpPr>
            <a:spLocks noGrp="1"/>
          </p:cNvSpPr>
          <p:nvPr>
            <p:ph type="sldNum" sz="quarter" idx="12"/>
          </p:nvPr>
        </p:nvSpPr>
        <p:spPr/>
        <p:txBody>
          <a:bodyPr/>
          <a:lstStyle>
            <a:lvl1pPr>
              <a:defRPr/>
            </a:lvl1pPr>
          </a:lstStyle>
          <a:p>
            <a:fld id="{B664D3F3-D525-452C-9E72-6758AAC831AF}" type="slidenum">
              <a:rPr lang="en-US"/>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endParaRPr lang="en-US"/>
          </a:p>
        </p:txBody>
      </p:sp>
      <p:sp>
        <p:nvSpPr>
          <p:cNvPr id="4" name="Fußzeilenplatzhalter 3"/>
          <p:cNvSpPr>
            <a:spLocks noGrp="1"/>
          </p:cNvSpPr>
          <p:nvPr>
            <p:ph type="ftr" sz="quarter" idx="11"/>
          </p:nvPr>
        </p:nvSpPr>
        <p:spPr/>
        <p:txBody>
          <a:bodyPr/>
          <a:lstStyle>
            <a:lvl1pPr>
              <a:defRPr/>
            </a:lvl1pPr>
          </a:lstStyle>
          <a:p>
            <a:endParaRPr lang="en-US"/>
          </a:p>
        </p:txBody>
      </p:sp>
      <p:sp>
        <p:nvSpPr>
          <p:cNvPr id="5" name="Foliennummernplatzhalter 4"/>
          <p:cNvSpPr>
            <a:spLocks noGrp="1"/>
          </p:cNvSpPr>
          <p:nvPr>
            <p:ph type="sldNum" sz="quarter" idx="12"/>
          </p:nvPr>
        </p:nvSpPr>
        <p:spPr/>
        <p:txBody>
          <a:bodyPr/>
          <a:lstStyle>
            <a:lvl1pPr>
              <a:defRPr/>
            </a:lvl1pPr>
          </a:lstStyle>
          <a:p>
            <a:fld id="{3B7849C0-C5AF-4C57-AF0F-B154062FC149}" type="slidenum">
              <a:rPr lang="en-US"/>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en-US"/>
          </a:p>
        </p:txBody>
      </p:sp>
      <p:sp>
        <p:nvSpPr>
          <p:cNvPr id="3" name="Fußzeilenplatzhalter 2"/>
          <p:cNvSpPr>
            <a:spLocks noGrp="1"/>
          </p:cNvSpPr>
          <p:nvPr>
            <p:ph type="ftr" sz="quarter" idx="11"/>
          </p:nvPr>
        </p:nvSpPr>
        <p:spPr/>
        <p:txBody>
          <a:bodyPr/>
          <a:lstStyle>
            <a:lvl1pPr>
              <a:defRPr/>
            </a:lvl1pPr>
          </a:lstStyle>
          <a:p>
            <a:endParaRPr lang="en-US"/>
          </a:p>
        </p:txBody>
      </p:sp>
      <p:sp>
        <p:nvSpPr>
          <p:cNvPr id="4" name="Foliennummernplatzhalter 3"/>
          <p:cNvSpPr>
            <a:spLocks noGrp="1"/>
          </p:cNvSpPr>
          <p:nvPr>
            <p:ph type="sldNum" sz="quarter" idx="12"/>
          </p:nvPr>
        </p:nvSpPr>
        <p:spPr/>
        <p:txBody>
          <a:bodyPr/>
          <a:lstStyle>
            <a:lvl1pPr>
              <a:defRPr/>
            </a:lvl1pPr>
          </a:lstStyle>
          <a:p>
            <a:fld id="{67E95CCA-814E-4316-B3C5-09860A72BF35}" type="slidenum">
              <a:rPr lang="en-US"/>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95300" y="273050"/>
            <a:ext cx="3257550"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871913" y="273050"/>
            <a:ext cx="553561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95300" y="1435100"/>
            <a:ext cx="3257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endParaRPr lang="en-US"/>
          </a:p>
        </p:txBody>
      </p:sp>
      <p:sp>
        <p:nvSpPr>
          <p:cNvPr id="6" name="Fußzeilenplatzhalter 5"/>
          <p:cNvSpPr>
            <a:spLocks noGrp="1"/>
          </p:cNvSpPr>
          <p:nvPr>
            <p:ph type="ftr" sz="quarter" idx="11"/>
          </p:nvPr>
        </p:nvSpPr>
        <p:spPr/>
        <p:txBody>
          <a:bodyPr/>
          <a:lstStyle>
            <a:lvl1pPr>
              <a:defRPr/>
            </a:lvl1pPr>
          </a:lstStyle>
          <a:p>
            <a:endParaRPr lang="en-US"/>
          </a:p>
        </p:txBody>
      </p:sp>
      <p:sp>
        <p:nvSpPr>
          <p:cNvPr id="7" name="Foliennummernplatzhalter 6"/>
          <p:cNvSpPr>
            <a:spLocks noGrp="1"/>
          </p:cNvSpPr>
          <p:nvPr>
            <p:ph type="sldNum" sz="quarter" idx="12"/>
          </p:nvPr>
        </p:nvSpPr>
        <p:spPr/>
        <p:txBody>
          <a:bodyPr/>
          <a:lstStyle>
            <a:lvl1pPr>
              <a:defRPr/>
            </a:lvl1pPr>
          </a:lstStyle>
          <a:p>
            <a:fld id="{646AE892-0F6F-4D19-8C68-CE92EFE1D675}" type="slidenum">
              <a:rPr lang="en-US"/>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41513" y="4800600"/>
            <a:ext cx="5940425"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941513" y="612775"/>
            <a:ext cx="594042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941513" y="5367338"/>
            <a:ext cx="594042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endParaRPr lang="en-US"/>
          </a:p>
        </p:txBody>
      </p:sp>
      <p:sp>
        <p:nvSpPr>
          <p:cNvPr id="6" name="Fußzeilenplatzhalter 5"/>
          <p:cNvSpPr>
            <a:spLocks noGrp="1"/>
          </p:cNvSpPr>
          <p:nvPr>
            <p:ph type="ftr" sz="quarter" idx="11"/>
          </p:nvPr>
        </p:nvSpPr>
        <p:spPr/>
        <p:txBody>
          <a:bodyPr/>
          <a:lstStyle>
            <a:lvl1pPr>
              <a:defRPr/>
            </a:lvl1pPr>
          </a:lstStyle>
          <a:p>
            <a:endParaRPr lang="en-US"/>
          </a:p>
        </p:txBody>
      </p:sp>
      <p:sp>
        <p:nvSpPr>
          <p:cNvPr id="7" name="Foliennummernplatzhalter 6"/>
          <p:cNvSpPr>
            <a:spLocks noGrp="1"/>
          </p:cNvSpPr>
          <p:nvPr>
            <p:ph type="sldNum" sz="quarter" idx="12"/>
          </p:nvPr>
        </p:nvSpPr>
        <p:spPr/>
        <p:txBody>
          <a:bodyPr/>
          <a:lstStyle>
            <a:lvl1pPr>
              <a:defRPr/>
            </a:lvl1pPr>
          </a:lstStyle>
          <a:p>
            <a:fld id="{3015DCD2-3FB0-4B6F-B2EF-0715619AA187}" type="slidenum">
              <a:rPr lang="en-US"/>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22275" y="304800"/>
            <a:ext cx="8416925"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742950" y="1981200"/>
            <a:ext cx="841692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6" name="Rectangle 4"/>
          <p:cNvSpPr>
            <a:spLocks noGrp="1" noChangeArrowheads="1"/>
          </p:cNvSpPr>
          <p:nvPr>
            <p:ph type="dt" sz="half" idx="2"/>
          </p:nvPr>
        </p:nvSpPr>
        <p:spPr bwMode="auto">
          <a:xfrm>
            <a:off x="742950" y="6248400"/>
            <a:ext cx="2062163"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vl1pPr>
          </a:lstStyle>
          <a:p>
            <a:endParaRPr lang="en-US"/>
          </a:p>
        </p:txBody>
      </p:sp>
      <p:sp>
        <p:nvSpPr>
          <p:cNvPr id="3077" name="Rectangle 5"/>
          <p:cNvSpPr>
            <a:spLocks noGrp="1" noChangeArrowheads="1"/>
          </p:cNvSpPr>
          <p:nvPr>
            <p:ph type="ftr" sz="quarter" idx="3"/>
          </p:nvPr>
        </p:nvSpPr>
        <p:spPr bwMode="auto">
          <a:xfrm>
            <a:off x="3382963" y="6248400"/>
            <a:ext cx="31369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en-US"/>
          </a:p>
        </p:txBody>
      </p:sp>
      <p:sp>
        <p:nvSpPr>
          <p:cNvPr id="3078" name="Rectangle 6"/>
          <p:cNvSpPr>
            <a:spLocks noGrp="1" noChangeArrowheads="1"/>
          </p:cNvSpPr>
          <p:nvPr>
            <p:ph type="sldNum" sz="quarter" idx="4"/>
          </p:nvPr>
        </p:nvSpPr>
        <p:spPr bwMode="auto">
          <a:xfrm>
            <a:off x="7097713" y="6248400"/>
            <a:ext cx="206216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vl1pPr>
          </a:lstStyle>
          <a:p>
            <a:fld id="{A88DF014-A9CB-4D0C-8AF2-EDAA8D37E293}" type="slidenum">
              <a:rPr lang="en-US"/>
              <a:pPr/>
              <a:t>‹Nr.›</a:t>
            </a:fld>
            <a:endParaRPr lang="en-US"/>
          </a:p>
        </p:txBody>
      </p:sp>
      <p:sp>
        <p:nvSpPr>
          <p:cNvPr id="3079" name="Rectangle 7"/>
          <p:cNvSpPr>
            <a:spLocks noChangeArrowheads="1"/>
          </p:cNvSpPr>
          <p:nvPr/>
        </p:nvSpPr>
        <p:spPr bwMode="gray">
          <a:xfrm>
            <a:off x="0" y="1638300"/>
            <a:ext cx="3621088" cy="122238"/>
          </a:xfrm>
          <a:prstGeom prst="rect">
            <a:avLst/>
          </a:prstGeom>
          <a:solidFill>
            <a:schemeClr val="bg2">
              <a:alpha val="50000"/>
            </a:schemeClr>
          </a:solidFill>
          <a:ln w="9525">
            <a:noFill/>
            <a:miter lim="800000"/>
            <a:headEnd/>
            <a:tailEnd/>
          </a:ln>
        </p:spPr>
        <p:txBody>
          <a:bodyPr wrap="none" anchor="ctr"/>
          <a:lstStyle/>
          <a:p>
            <a:endParaRPr lang="de-DE"/>
          </a:p>
        </p:txBody>
      </p:sp>
    </p:spTree>
  </p:cSld>
  <p:clrMap bg1="dk1" tx1="lt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3000"/>
                                  </p:stCondLst>
                                  <p:childTnLst>
                                    <p:set>
                                      <p:cBhvr>
                                        <p:cTn id="6" dur="1" fill="hold">
                                          <p:stCondLst>
                                            <p:cond delay="0"/>
                                          </p:stCondLst>
                                        </p:cTn>
                                        <p:tgtEl>
                                          <p:spTgt spid="3079"/>
                                        </p:tgtEl>
                                        <p:attrNameLst>
                                          <p:attrName>style.visibility</p:attrName>
                                        </p:attrNameLst>
                                      </p:cBhvr>
                                      <p:to>
                                        <p:strVal val="visible"/>
                                      </p:to>
                                    </p:set>
                                    <p:animEffect transition="in" filter="wipe(right)">
                                      <p:cBhvr>
                                        <p:cTn id="7" dur="500"/>
                                        <p:tgtEl>
                                          <p:spTgt spid="3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9" grpId="0" animBg="1"/>
    </p:bldLst>
  </p:timing>
  <p:txStyles>
    <p:titleStyle>
      <a:lvl1pPr algn="ctr" rtl="0" eaLnBrk="0" fontAlgn="base" hangingPunct="0">
        <a:spcBef>
          <a:spcPct val="0"/>
        </a:spcBef>
        <a:spcAft>
          <a:spcPct val="0"/>
        </a:spcAft>
        <a:defRPr kumimoji="1" sz="48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800">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kumimoji="1" sz="4800">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kumimoji="1" sz="4800">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kumimoji="1" sz="4800">
          <a:solidFill>
            <a:schemeClr val="tx2"/>
          </a:solidFill>
          <a:effectLst>
            <a:outerShdw blurRad="38100" dist="38100" dir="2700000" algn="tl">
              <a:srgbClr val="000000"/>
            </a:outerShdw>
          </a:effectLst>
          <a:latin typeface="Times New Roman" pitchFamily="18" charset="0"/>
        </a:defRPr>
      </a:lvl5pPr>
      <a:lvl6pPr marL="457200" algn="ctr" rtl="0" eaLnBrk="0" fontAlgn="base" hangingPunct="0">
        <a:spcBef>
          <a:spcPct val="0"/>
        </a:spcBef>
        <a:spcAft>
          <a:spcPct val="0"/>
        </a:spcAft>
        <a:defRPr kumimoji="1" sz="4800">
          <a:solidFill>
            <a:schemeClr val="tx2"/>
          </a:solidFill>
          <a:effectLst>
            <a:outerShdw blurRad="38100" dist="38100" dir="2700000" algn="tl">
              <a:srgbClr val="000000"/>
            </a:outerShdw>
          </a:effectLst>
          <a:latin typeface="Times New Roman" pitchFamily="18" charset="0"/>
        </a:defRPr>
      </a:lvl6pPr>
      <a:lvl7pPr marL="914400" algn="ctr" rtl="0" eaLnBrk="0" fontAlgn="base" hangingPunct="0">
        <a:spcBef>
          <a:spcPct val="0"/>
        </a:spcBef>
        <a:spcAft>
          <a:spcPct val="0"/>
        </a:spcAft>
        <a:defRPr kumimoji="1" sz="4800">
          <a:solidFill>
            <a:schemeClr val="tx2"/>
          </a:solidFill>
          <a:effectLst>
            <a:outerShdw blurRad="38100" dist="38100" dir="2700000" algn="tl">
              <a:srgbClr val="000000"/>
            </a:outerShdw>
          </a:effectLst>
          <a:latin typeface="Times New Roman" pitchFamily="18" charset="0"/>
        </a:defRPr>
      </a:lvl7pPr>
      <a:lvl8pPr marL="1371600" algn="ctr" rtl="0" eaLnBrk="0" fontAlgn="base" hangingPunct="0">
        <a:spcBef>
          <a:spcPct val="0"/>
        </a:spcBef>
        <a:spcAft>
          <a:spcPct val="0"/>
        </a:spcAft>
        <a:defRPr kumimoji="1" sz="4800">
          <a:solidFill>
            <a:schemeClr val="tx2"/>
          </a:solidFill>
          <a:effectLst>
            <a:outerShdw blurRad="38100" dist="38100" dir="2700000" algn="tl">
              <a:srgbClr val="000000"/>
            </a:outerShdw>
          </a:effectLst>
          <a:latin typeface="Times New Roman" pitchFamily="18" charset="0"/>
        </a:defRPr>
      </a:lvl8pPr>
      <a:lvl9pPr marL="1828800" algn="ctr" rtl="0" eaLnBrk="0" fontAlgn="base" hangingPunct="0">
        <a:spcBef>
          <a:spcPct val="0"/>
        </a:spcBef>
        <a:spcAft>
          <a:spcPct val="0"/>
        </a:spcAft>
        <a:defRPr kumimoji="1" sz="4800">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rgbClr val="FF5050"/>
        </a:buClr>
        <a:buSzPct val="150000"/>
        <a:buFont typeface="Wingdings" pitchFamily="2" charset="2"/>
        <a:buChar char="§"/>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FF9933"/>
        </a:buClr>
        <a:buSzPct val="150000"/>
        <a:buFont typeface="Wingdings" pitchFamily="2" charset="2"/>
        <a:buChar char="§"/>
        <a:defRPr kumimoji="1"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Monotype Sorts" pitchFamily="2" charset="2"/>
        <a:buChar char="n"/>
        <a:defRPr kumimoji="1"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kumimoji="1"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chemeClr val="tx1"/>
          </a:solidFill>
          <a:effectLst>
            <a:outerShdw blurRad="38100" dist="38100" dir="2700000" algn="tl">
              <a:srgbClr val="000000"/>
            </a:outerShdw>
          </a:effectLst>
          <a:latin typeface="+mn-lt"/>
        </a:defRPr>
      </a:lvl5pPr>
      <a:lvl6pPr marL="25146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chemeClr val="tx1"/>
          </a:solidFill>
          <a:effectLst>
            <a:outerShdw blurRad="38100" dist="38100" dir="2700000" algn="tl">
              <a:srgbClr val="000000"/>
            </a:outerShdw>
          </a:effectLst>
          <a:latin typeface="+mn-lt"/>
        </a:defRPr>
      </a:lvl6pPr>
      <a:lvl7pPr marL="29718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chemeClr val="tx1"/>
          </a:solidFill>
          <a:effectLst>
            <a:outerShdw blurRad="38100" dist="38100" dir="2700000" algn="tl">
              <a:srgbClr val="000000"/>
            </a:outerShdw>
          </a:effectLst>
          <a:latin typeface="+mn-lt"/>
        </a:defRPr>
      </a:lvl7pPr>
      <a:lvl8pPr marL="34290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chemeClr val="tx1"/>
          </a:solidFill>
          <a:effectLst>
            <a:outerShdw blurRad="38100" dist="38100" dir="2700000" algn="tl">
              <a:srgbClr val="000000"/>
            </a:outerShdw>
          </a:effectLst>
          <a:latin typeface="+mn-lt"/>
        </a:defRPr>
      </a:lvl8pPr>
      <a:lvl9pPr marL="38862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chemeClr val="tx1"/>
          </a:solidFill>
          <a:effectLst>
            <a:outerShdw blurRad="38100" dist="38100" dir="2700000" algn="tl">
              <a:srgbClr val="000000"/>
            </a:outerShdw>
          </a:effectLst>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031875" y="2133600"/>
            <a:ext cx="8416925" cy="1143000"/>
          </a:xfrm>
        </p:spPr>
        <p:txBody>
          <a:bodyPr/>
          <a:lstStyle/>
          <a:p>
            <a:r>
              <a:rPr lang="en-US" sz="6600" b="1">
                <a:solidFill>
                  <a:srgbClr val="FFFF00"/>
                </a:solidFill>
              </a:rPr>
              <a:t>Competitive Strategy</a:t>
            </a:r>
            <a:endParaRPr lang="en-US"/>
          </a:p>
        </p:txBody>
      </p:sp>
      <p:sp>
        <p:nvSpPr>
          <p:cNvPr id="2051" name="Rectangle 3"/>
          <p:cNvSpPr>
            <a:spLocks noGrp="1" noChangeArrowheads="1"/>
          </p:cNvSpPr>
          <p:nvPr>
            <p:ph type="subTitle" idx="1"/>
          </p:nvPr>
        </p:nvSpPr>
        <p:spPr>
          <a:xfrm>
            <a:off x="1568450" y="3886200"/>
            <a:ext cx="7651750" cy="1752600"/>
          </a:xfrm>
        </p:spPr>
        <p:txBody>
          <a:bodyPr/>
          <a:lstStyle/>
          <a:p>
            <a:r>
              <a:rPr lang="en-US" sz="2400" b="1" dirty="0" smtClean="0">
                <a:solidFill>
                  <a:schemeClr val="accent2">
                    <a:lumMod val="75000"/>
                  </a:schemeClr>
                </a:solidFill>
              </a:rPr>
              <a:t>.</a:t>
            </a:r>
            <a:endParaRPr lang="en-US" sz="2400" b="1" dirty="0">
              <a:solidFill>
                <a:schemeClr val="accent2">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247650" y="304800"/>
            <a:ext cx="8416925" cy="1143000"/>
          </a:xfrm>
        </p:spPr>
        <p:txBody>
          <a:bodyPr/>
          <a:lstStyle/>
          <a:p>
            <a:r>
              <a:rPr lang="en-US"/>
              <a:t>Defense Strategy</a:t>
            </a:r>
          </a:p>
        </p:txBody>
      </p:sp>
      <p:sp>
        <p:nvSpPr>
          <p:cNvPr id="93187" name="Rectangle 3"/>
          <p:cNvSpPr>
            <a:spLocks noGrp="1" noChangeArrowheads="1"/>
          </p:cNvSpPr>
          <p:nvPr>
            <p:ph type="body" idx="1"/>
          </p:nvPr>
        </p:nvSpPr>
        <p:spPr/>
        <p:txBody>
          <a:bodyPr/>
          <a:lstStyle/>
          <a:p>
            <a:r>
              <a:rPr lang="en-US" sz="2800"/>
              <a:t>A market leader should generally adopt a defense strategy</a:t>
            </a:r>
          </a:p>
          <a:p>
            <a:r>
              <a:rPr lang="en-US" sz="2800"/>
              <a:t>Six commonly used defense strategies</a:t>
            </a:r>
          </a:p>
          <a:p>
            <a:pPr lvl="1"/>
            <a:r>
              <a:rPr lang="en-US" sz="2400"/>
              <a:t>Position Defense</a:t>
            </a:r>
          </a:p>
          <a:p>
            <a:pPr lvl="1"/>
            <a:r>
              <a:rPr lang="en-US" sz="2400"/>
              <a:t>Mobile Defense</a:t>
            </a:r>
          </a:p>
          <a:p>
            <a:pPr lvl="1"/>
            <a:r>
              <a:rPr lang="en-US" sz="2400"/>
              <a:t>Flanking Defense</a:t>
            </a:r>
          </a:p>
          <a:p>
            <a:pPr lvl="1"/>
            <a:r>
              <a:rPr lang="en-US" sz="2400"/>
              <a:t>Contraction Defense</a:t>
            </a:r>
          </a:p>
          <a:p>
            <a:pPr lvl="1"/>
            <a:r>
              <a:rPr lang="en-US" sz="2400"/>
              <a:t>Pre-emptive Defense</a:t>
            </a:r>
          </a:p>
          <a:p>
            <a:pPr lvl="1"/>
            <a:r>
              <a:rPr lang="en-US" sz="2400"/>
              <a:t>Counter-Offensive Defense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Effect transition="in" filter="checkerboard(across)">
                                      <p:cBhvr>
                                        <p:cTn id="7" dur="500"/>
                                        <p:tgtEl>
                                          <p:spTgt spid="931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3187">
                                            <p:txEl>
                                              <p:pRg st="1" end="1"/>
                                            </p:txEl>
                                          </p:spTgt>
                                        </p:tgtEl>
                                        <p:attrNameLst>
                                          <p:attrName>style.visibility</p:attrName>
                                        </p:attrNameLst>
                                      </p:cBhvr>
                                      <p:to>
                                        <p:strVal val="visible"/>
                                      </p:to>
                                    </p:set>
                                    <p:animEffect transition="in" filter="checkerboard(across)">
                                      <p:cBhvr>
                                        <p:cTn id="12" dur="500"/>
                                        <p:tgtEl>
                                          <p:spTgt spid="93187">
                                            <p:txEl>
                                              <p:pRg st="1" end="1"/>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93187">
                                            <p:txEl>
                                              <p:pRg st="2" end="2"/>
                                            </p:txEl>
                                          </p:spTgt>
                                        </p:tgtEl>
                                        <p:attrNameLst>
                                          <p:attrName>style.visibility</p:attrName>
                                        </p:attrNameLst>
                                      </p:cBhvr>
                                      <p:to>
                                        <p:strVal val="visible"/>
                                      </p:to>
                                    </p:set>
                                    <p:animEffect transition="in" filter="checkerboard(across)">
                                      <p:cBhvr>
                                        <p:cTn id="15" dur="500"/>
                                        <p:tgtEl>
                                          <p:spTgt spid="93187">
                                            <p:txEl>
                                              <p:pRg st="2" end="2"/>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93187">
                                            <p:txEl>
                                              <p:pRg st="3" end="3"/>
                                            </p:txEl>
                                          </p:spTgt>
                                        </p:tgtEl>
                                        <p:attrNameLst>
                                          <p:attrName>style.visibility</p:attrName>
                                        </p:attrNameLst>
                                      </p:cBhvr>
                                      <p:to>
                                        <p:strVal val="visible"/>
                                      </p:to>
                                    </p:set>
                                    <p:animEffect transition="in" filter="checkerboard(across)">
                                      <p:cBhvr>
                                        <p:cTn id="18" dur="500"/>
                                        <p:tgtEl>
                                          <p:spTgt spid="93187">
                                            <p:txEl>
                                              <p:pRg st="3" end="3"/>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93187">
                                            <p:txEl>
                                              <p:pRg st="4" end="4"/>
                                            </p:txEl>
                                          </p:spTgt>
                                        </p:tgtEl>
                                        <p:attrNameLst>
                                          <p:attrName>style.visibility</p:attrName>
                                        </p:attrNameLst>
                                      </p:cBhvr>
                                      <p:to>
                                        <p:strVal val="visible"/>
                                      </p:to>
                                    </p:set>
                                    <p:animEffect transition="in" filter="checkerboard(across)">
                                      <p:cBhvr>
                                        <p:cTn id="21" dur="500"/>
                                        <p:tgtEl>
                                          <p:spTgt spid="93187">
                                            <p:txEl>
                                              <p:pRg st="4" end="4"/>
                                            </p:txEl>
                                          </p:spTgt>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93187">
                                            <p:txEl>
                                              <p:pRg st="5" end="5"/>
                                            </p:txEl>
                                          </p:spTgt>
                                        </p:tgtEl>
                                        <p:attrNameLst>
                                          <p:attrName>style.visibility</p:attrName>
                                        </p:attrNameLst>
                                      </p:cBhvr>
                                      <p:to>
                                        <p:strVal val="visible"/>
                                      </p:to>
                                    </p:set>
                                    <p:animEffect transition="in" filter="checkerboard(across)">
                                      <p:cBhvr>
                                        <p:cTn id="24" dur="500"/>
                                        <p:tgtEl>
                                          <p:spTgt spid="93187">
                                            <p:txEl>
                                              <p:pRg st="5" end="5"/>
                                            </p:txEl>
                                          </p:spTgt>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93187">
                                            <p:txEl>
                                              <p:pRg st="6" end="6"/>
                                            </p:txEl>
                                          </p:spTgt>
                                        </p:tgtEl>
                                        <p:attrNameLst>
                                          <p:attrName>style.visibility</p:attrName>
                                        </p:attrNameLst>
                                      </p:cBhvr>
                                      <p:to>
                                        <p:strVal val="visible"/>
                                      </p:to>
                                    </p:set>
                                    <p:animEffect transition="in" filter="checkerboard(across)">
                                      <p:cBhvr>
                                        <p:cTn id="27" dur="500"/>
                                        <p:tgtEl>
                                          <p:spTgt spid="93187">
                                            <p:txEl>
                                              <p:pRg st="6" end="6"/>
                                            </p:txEl>
                                          </p:spTgt>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93187">
                                            <p:txEl>
                                              <p:pRg st="7" end="7"/>
                                            </p:txEl>
                                          </p:spTgt>
                                        </p:tgtEl>
                                        <p:attrNameLst>
                                          <p:attrName>style.visibility</p:attrName>
                                        </p:attrNameLst>
                                      </p:cBhvr>
                                      <p:to>
                                        <p:strVal val="visible"/>
                                      </p:to>
                                    </p:set>
                                    <p:animEffect transition="in" filter="checkerboard(across)">
                                      <p:cBhvr>
                                        <p:cTn id="30" dur="500"/>
                                        <p:tgtEl>
                                          <p:spTgt spid="931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247650" y="304800"/>
            <a:ext cx="8416925" cy="1143000"/>
          </a:xfrm>
        </p:spPr>
        <p:txBody>
          <a:bodyPr/>
          <a:lstStyle/>
          <a:p>
            <a:r>
              <a:rPr lang="en-US"/>
              <a:t>Defense Strategy (cont’d)</a:t>
            </a:r>
          </a:p>
        </p:txBody>
      </p:sp>
      <p:sp>
        <p:nvSpPr>
          <p:cNvPr id="95235" name="Rectangle 3"/>
          <p:cNvSpPr>
            <a:spLocks noGrp="1" noChangeArrowheads="1"/>
          </p:cNvSpPr>
          <p:nvPr>
            <p:ph type="body" idx="1"/>
          </p:nvPr>
        </p:nvSpPr>
        <p:spPr>
          <a:xfrm>
            <a:off x="762000" y="1828800"/>
            <a:ext cx="8416925" cy="4572000"/>
          </a:xfrm>
        </p:spPr>
        <p:txBody>
          <a:bodyPr/>
          <a:lstStyle/>
          <a:p>
            <a:pPr>
              <a:lnSpc>
                <a:spcPct val="90000"/>
              </a:lnSpc>
              <a:buFont typeface="Wingdings" pitchFamily="2" charset="2"/>
              <a:buNone/>
            </a:pPr>
            <a:r>
              <a:rPr lang="en-US"/>
              <a:t>Position Defense</a:t>
            </a:r>
          </a:p>
          <a:p>
            <a:pPr>
              <a:lnSpc>
                <a:spcPct val="90000"/>
              </a:lnSpc>
            </a:pPr>
            <a:r>
              <a:rPr lang="en-US"/>
              <a:t>Least successful of the defense strategies </a:t>
            </a:r>
          </a:p>
          <a:p>
            <a:pPr>
              <a:lnSpc>
                <a:spcPct val="90000"/>
              </a:lnSpc>
            </a:pPr>
            <a:r>
              <a:rPr lang="en-US"/>
              <a:t>“A company attempting a fortress defense will find itself retreating from line after line of fortification into shrinking product markets.”  Saunders (1987)</a:t>
            </a:r>
          </a:p>
          <a:p>
            <a:pPr>
              <a:lnSpc>
                <a:spcPct val="90000"/>
              </a:lnSpc>
            </a:pPr>
            <a:r>
              <a:rPr lang="en-US"/>
              <a:t>e.g. Mercedes was using a position defense strategy until Toyota launched a frontal attack with its Lexus.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animEffect transition="in" filter="dissolve">
                                      <p:cBhvr>
                                        <p:cTn id="7" dur="500"/>
                                        <p:tgtEl>
                                          <p:spTgt spid="952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5235">
                                            <p:txEl>
                                              <p:pRg st="1" end="1"/>
                                            </p:txEl>
                                          </p:spTgt>
                                        </p:tgtEl>
                                        <p:attrNameLst>
                                          <p:attrName>style.visibility</p:attrName>
                                        </p:attrNameLst>
                                      </p:cBhvr>
                                      <p:to>
                                        <p:strVal val="visible"/>
                                      </p:to>
                                    </p:set>
                                    <p:animEffect transition="in" filter="dissolve">
                                      <p:cBhvr>
                                        <p:cTn id="12" dur="500"/>
                                        <p:tgtEl>
                                          <p:spTgt spid="952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5235">
                                            <p:txEl>
                                              <p:pRg st="2" end="2"/>
                                            </p:txEl>
                                          </p:spTgt>
                                        </p:tgtEl>
                                        <p:attrNameLst>
                                          <p:attrName>style.visibility</p:attrName>
                                        </p:attrNameLst>
                                      </p:cBhvr>
                                      <p:to>
                                        <p:strVal val="visible"/>
                                      </p:to>
                                    </p:set>
                                    <p:animEffect transition="in" filter="dissolve">
                                      <p:cBhvr>
                                        <p:cTn id="17" dur="500"/>
                                        <p:tgtEl>
                                          <p:spTgt spid="952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5235">
                                            <p:txEl>
                                              <p:pRg st="3" end="3"/>
                                            </p:txEl>
                                          </p:spTgt>
                                        </p:tgtEl>
                                        <p:attrNameLst>
                                          <p:attrName>style.visibility</p:attrName>
                                        </p:attrNameLst>
                                      </p:cBhvr>
                                      <p:to>
                                        <p:strVal val="visible"/>
                                      </p:to>
                                    </p:set>
                                    <p:animEffect transition="in" filter="dissolve">
                                      <p:cBhvr>
                                        <p:cTn id="22" dur="500"/>
                                        <p:tgtEl>
                                          <p:spTgt spid="952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26"/>
          <p:cNvSpPr>
            <a:spLocks noGrp="1" noChangeArrowheads="1"/>
          </p:cNvSpPr>
          <p:nvPr>
            <p:ph type="title"/>
          </p:nvPr>
        </p:nvSpPr>
        <p:spPr>
          <a:xfrm>
            <a:off x="247650" y="304800"/>
            <a:ext cx="8416925" cy="1143000"/>
          </a:xfrm>
        </p:spPr>
        <p:txBody>
          <a:bodyPr/>
          <a:lstStyle/>
          <a:p>
            <a:r>
              <a:rPr lang="en-US"/>
              <a:t>Defense Strategy (cont’d)</a:t>
            </a:r>
          </a:p>
        </p:txBody>
      </p:sp>
      <p:sp>
        <p:nvSpPr>
          <p:cNvPr id="98307" name="Rectangle 1027"/>
          <p:cNvSpPr>
            <a:spLocks noGrp="1" noChangeArrowheads="1"/>
          </p:cNvSpPr>
          <p:nvPr>
            <p:ph type="body" idx="1"/>
          </p:nvPr>
        </p:nvSpPr>
        <p:spPr>
          <a:xfrm>
            <a:off x="762000" y="1828800"/>
            <a:ext cx="8416925" cy="5029200"/>
          </a:xfrm>
        </p:spPr>
        <p:txBody>
          <a:bodyPr/>
          <a:lstStyle/>
          <a:p>
            <a:pPr>
              <a:spcBef>
                <a:spcPct val="0"/>
              </a:spcBef>
              <a:buFont typeface="Wingdings" pitchFamily="2" charset="2"/>
              <a:buNone/>
            </a:pPr>
            <a:r>
              <a:rPr lang="en-US" sz="2800"/>
              <a:t>Mobile Defense</a:t>
            </a:r>
            <a:r>
              <a:rPr lang="en-US"/>
              <a:t> </a:t>
            </a:r>
          </a:p>
          <a:p>
            <a:pPr>
              <a:spcBef>
                <a:spcPct val="0"/>
              </a:spcBef>
            </a:pPr>
            <a:r>
              <a:rPr lang="en-US" sz="2800"/>
              <a:t>By market broadening and diversification</a:t>
            </a:r>
          </a:p>
          <a:p>
            <a:r>
              <a:rPr lang="en-US" sz="2800"/>
              <a:t>For marketing broadening, there is a need to</a:t>
            </a:r>
          </a:p>
          <a:p>
            <a:pPr lvl="1"/>
            <a:r>
              <a:rPr lang="en-US" sz="2600"/>
              <a:t>Redefine the business (principle of objective), and</a:t>
            </a:r>
          </a:p>
          <a:p>
            <a:pPr lvl="1"/>
            <a:r>
              <a:rPr lang="en-US" sz="2600"/>
              <a:t>Focus efforts on the competition (the principle of mass)</a:t>
            </a:r>
          </a:p>
          <a:p>
            <a:r>
              <a:rPr lang="en-US" sz="2800"/>
              <a:t>e.g. Legend Holdings, the top China PC maker Legend has announced a joint venture with AOL to broaden its business to provide Internet services in the mainland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animEffect transition="in" filter="dissolve">
                                      <p:cBhvr>
                                        <p:cTn id="7" dur="500"/>
                                        <p:tgtEl>
                                          <p:spTgt spid="983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8307">
                                            <p:txEl>
                                              <p:pRg st="1" end="1"/>
                                            </p:txEl>
                                          </p:spTgt>
                                        </p:tgtEl>
                                        <p:attrNameLst>
                                          <p:attrName>style.visibility</p:attrName>
                                        </p:attrNameLst>
                                      </p:cBhvr>
                                      <p:to>
                                        <p:strVal val="visible"/>
                                      </p:to>
                                    </p:set>
                                    <p:animEffect transition="in" filter="dissolve">
                                      <p:cBhvr>
                                        <p:cTn id="12" dur="500"/>
                                        <p:tgtEl>
                                          <p:spTgt spid="983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8307">
                                            <p:txEl>
                                              <p:pRg st="2" end="2"/>
                                            </p:txEl>
                                          </p:spTgt>
                                        </p:tgtEl>
                                        <p:attrNameLst>
                                          <p:attrName>style.visibility</p:attrName>
                                        </p:attrNameLst>
                                      </p:cBhvr>
                                      <p:to>
                                        <p:strVal val="visible"/>
                                      </p:to>
                                    </p:set>
                                    <p:animEffect transition="in" filter="dissolve">
                                      <p:cBhvr>
                                        <p:cTn id="17" dur="500"/>
                                        <p:tgtEl>
                                          <p:spTgt spid="98307">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98307">
                                            <p:txEl>
                                              <p:pRg st="3" end="3"/>
                                            </p:txEl>
                                          </p:spTgt>
                                        </p:tgtEl>
                                        <p:attrNameLst>
                                          <p:attrName>style.visibility</p:attrName>
                                        </p:attrNameLst>
                                      </p:cBhvr>
                                      <p:to>
                                        <p:strVal val="visible"/>
                                      </p:to>
                                    </p:set>
                                    <p:animEffect transition="in" filter="dissolve">
                                      <p:cBhvr>
                                        <p:cTn id="20" dur="500"/>
                                        <p:tgtEl>
                                          <p:spTgt spid="98307">
                                            <p:txEl>
                                              <p:pRg st="3" end="3"/>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98307">
                                            <p:txEl>
                                              <p:pRg st="4" end="4"/>
                                            </p:txEl>
                                          </p:spTgt>
                                        </p:tgtEl>
                                        <p:attrNameLst>
                                          <p:attrName>style.visibility</p:attrName>
                                        </p:attrNameLst>
                                      </p:cBhvr>
                                      <p:to>
                                        <p:strVal val="visible"/>
                                      </p:to>
                                    </p:set>
                                    <p:animEffect transition="in" filter="dissolve">
                                      <p:cBhvr>
                                        <p:cTn id="23" dur="500"/>
                                        <p:tgtEl>
                                          <p:spTgt spid="98307">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98307">
                                            <p:txEl>
                                              <p:pRg st="5" end="5"/>
                                            </p:txEl>
                                          </p:spTgt>
                                        </p:tgtEl>
                                        <p:attrNameLst>
                                          <p:attrName>style.visibility</p:attrName>
                                        </p:attrNameLst>
                                      </p:cBhvr>
                                      <p:to>
                                        <p:strVal val="visible"/>
                                      </p:to>
                                    </p:set>
                                    <p:animEffect transition="in" filter="dissolve">
                                      <p:cBhvr>
                                        <p:cTn id="28" dur="500"/>
                                        <p:tgtEl>
                                          <p:spTgt spid="983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247650" y="304800"/>
            <a:ext cx="8416925" cy="1143000"/>
          </a:xfrm>
        </p:spPr>
        <p:txBody>
          <a:bodyPr/>
          <a:lstStyle/>
          <a:p>
            <a:r>
              <a:rPr lang="en-US"/>
              <a:t>Defense Strategy (cont’d)</a:t>
            </a:r>
          </a:p>
        </p:txBody>
      </p:sp>
      <p:sp>
        <p:nvSpPr>
          <p:cNvPr id="102403" name="Rectangle 3"/>
          <p:cNvSpPr>
            <a:spLocks noGrp="1" noChangeArrowheads="1"/>
          </p:cNvSpPr>
          <p:nvPr>
            <p:ph type="body" idx="1"/>
          </p:nvPr>
        </p:nvSpPr>
        <p:spPr>
          <a:xfrm>
            <a:off x="762000" y="1828800"/>
            <a:ext cx="8416925" cy="5029200"/>
          </a:xfrm>
        </p:spPr>
        <p:txBody>
          <a:bodyPr/>
          <a:lstStyle/>
          <a:p>
            <a:pPr>
              <a:buFont typeface="Wingdings" pitchFamily="2" charset="2"/>
              <a:buNone/>
            </a:pPr>
            <a:r>
              <a:rPr lang="en-US"/>
              <a:t>Flanking Defense: </a:t>
            </a:r>
          </a:p>
          <a:p>
            <a:r>
              <a:rPr lang="en-US"/>
              <a:t>Secondary markets (flanks) are the weaker areas and prone to being attacked</a:t>
            </a:r>
          </a:p>
          <a:p>
            <a:r>
              <a:rPr lang="en-US"/>
              <a:t>Pay attention to the flanks</a:t>
            </a:r>
          </a:p>
          <a:p>
            <a:r>
              <a:rPr lang="en-US"/>
              <a:t>e.g. </a:t>
            </a:r>
            <a:r>
              <a:rPr kumimoji="0" lang="en-US"/>
              <a:t>San Miguel introduced a flanking brand in the Philippines, Gold Eagle, as a defense against APB’s Beerhausen</a:t>
            </a:r>
          </a:p>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Effect transition="in" filter="dissolve">
                                      <p:cBhvr>
                                        <p:cTn id="7" dur="500"/>
                                        <p:tgtEl>
                                          <p:spTgt spid="1024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2403">
                                            <p:txEl>
                                              <p:pRg st="1" end="1"/>
                                            </p:txEl>
                                          </p:spTgt>
                                        </p:tgtEl>
                                        <p:attrNameLst>
                                          <p:attrName>style.visibility</p:attrName>
                                        </p:attrNameLst>
                                      </p:cBhvr>
                                      <p:to>
                                        <p:strVal val="visible"/>
                                      </p:to>
                                    </p:set>
                                    <p:animEffect transition="in" filter="dissolve">
                                      <p:cBhvr>
                                        <p:cTn id="12" dur="500"/>
                                        <p:tgtEl>
                                          <p:spTgt spid="1024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2403">
                                            <p:txEl>
                                              <p:pRg st="2" end="2"/>
                                            </p:txEl>
                                          </p:spTgt>
                                        </p:tgtEl>
                                        <p:attrNameLst>
                                          <p:attrName>style.visibility</p:attrName>
                                        </p:attrNameLst>
                                      </p:cBhvr>
                                      <p:to>
                                        <p:strVal val="visible"/>
                                      </p:to>
                                    </p:set>
                                    <p:animEffect transition="in" filter="dissolve">
                                      <p:cBhvr>
                                        <p:cTn id="17" dur="500"/>
                                        <p:tgtEl>
                                          <p:spTgt spid="1024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2403">
                                            <p:txEl>
                                              <p:pRg st="3" end="3"/>
                                            </p:txEl>
                                          </p:spTgt>
                                        </p:tgtEl>
                                        <p:attrNameLst>
                                          <p:attrName>style.visibility</p:attrName>
                                        </p:attrNameLst>
                                      </p:cBhvr>
                                      <p:to>
                                        <p:strVal val="visible"/>
                                      </p:to>
                                    </p:set>
                                    <p:animEffect transition="in" filter="dissolve">
                                      <p:cBhvr>
                                        <p:cTn id="22" dur="500"/>
                                        <p:tgtEl>
                                          <p:spTgt spid="1024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6" name="Rectangle 1026"/>
          <p:cNvSpPr>
            <a:spLocks noGrp="1" noChangeArrowheads="1"/>
          </p:cNvSpPr>
          <p:nvPr>
            <p:ph type="title"/>
          </p:nvPr>
        </p:nvSpPr>
        <p:spPr>
          <a:xfrm>
            <a:off x="247650" y="304800"/>
            <a:ext cx="8416925" cy="1143000"/>
          </a:xfrm>
        </p:spPr>
        <p:txBody>
          <a:bodyPr/>
          <a:lstStyle/>
          <a:p>
            <a:r>
              <a:rPr lang="en-US"/>
              <a:t>Defense Strategy (cont’d)</a:t>
            </a:r>
          </a:p>
        </p:txBody>
      </p:sp>
      <p:sp>
        <p:nvSpPr>
          <p:cNvPr id="103427" name="Rectangle 1027"/>
          <p:cNvSpPr>
            <a:spLocks noGrp="1" noChangeArrowheads="1"/>
          </p:cNvSpPr>
          <p:nvPr>
            <p:ph type="body" idx="1"/>
          </p:nvPr>
        </p:nvSpPr>
        <p:spPr>
          <a:xfrm>
            <a:off x="762000" y="1828800"/>
            <a:ext cx="8416925" cy="5029200"/>
          </a:xfrm>
        </p:spPr>
        <p:txBody>
          <a:bodyPr/>
          <a:lstStyle/>
          <a:p>
            <a:pPr>
              <a:buFont typeface="Wingdings" pitchFamily="2" charset="2"/>
              <a:buNone/>
            </a:pPr>
            <a:r>
              <a:rPr lang="en-US" sz="3600"/>
              <a:t>Contraction Defense</a:t>
            </a:r>
            <a:endParaRPr lang="en-US"/>
          </a:p>
          <a:p>
            <a:r>
              <a:rPr lang="en-US"/>
              <a:t>Withdraw from the most vulnerable segments and redirect resources to those that are more defendable</a:t>
            </a:r>
          </a:p>
          <a:p>
            <a:r>
              <a:rPr kumimoji="0" lang="en-US">
                <a:effectLst/>
              </a:rPr>
              <a:t>By planned contraction or strategic withdrawal</a:t>
            </a:r>
            <a:endParaRPr lang="en-US"/>
          </a:p>
          <a:p>
            <a:r>
              <a:rPr lang="en-US"/>
              <a:t>e.g. </a:t>
            </a:r>
            <a:r>
              <a:rPr kumimoji="0" lang="en-US">
                <a:effectLst/>
              </a:rPr>
              <a:t>India’s TATA Group sold its soaps and detergents business units to Unilever in 1993</a:t>
            </a:r>
          </a:p>
          <a:p>
            <a:pPr lvl="1"/>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dissolve">
                                      <p:cBhvr>
                                        <p:cTn id="7" dur="500"/>
                                        <p:tgtEl>
                                          <p:spTgt spid="1034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3427">
                                            <p:txEl>
                                              <p:pRg st="1" end="1"/>
                                            </p:txEl>
                                          </p:spTgt>
                                        </p:tgtEl>
                                        <p:attrNameLst>
                                          <p:attrName>style.visibility</p:attrName>
                                        </p:attrNameLst>
                                      </p:cBhvr>
                                      <p:to>
                                        <p:strVal val="visible"/>
                                      </p:to>
                                    </p:set>
                                    <p:animEffect transition="in" filter="dissolve">
                                      <p:cBhvr>
                                        <p:cTn id="12" dur="500"/>
                                        <p:tgtEl>
                                          <p:spTgt spid="1034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3427">
                                            <p:txEl>
                                              <p:pRg st="2" end="2"/>
                                            </p:txEl>
                                          </p:spTgt>
                                        </p:tgtEl>
                                        <p:attrNameLst>
                                          <p:attrName>style.visibility</p:attrName>
                                        </p:attrNameLst>
                                      </p:cBhvr>
                                      <p:to>
                                        <p:strVal val="visible"/>
                                      </p:to>
                                    </p:set>
                                    <p:animEffect transition="in" filter="dissolve">
                                      <p:cBhvr>
                                        <p:cTn id="17" dur="500"/>
                                        <p:tgtEl>
                                          <p:spTgt spid="1034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3427">
                                            <p:txEl>
                                              <p:pRg st="3" end="3"/>
                                            </p:txEl>
                                          </p:spTgt>
                                        </p:tgtEl>
                                        <p:attrNameLst>
                                          <p:attrName>style.visibility</p:attrName>
                                        </p:attrNameLst>
                                      </p:cBhvr>
                                      <p:to>
                                        <p:strVal val="visible"/>
                                      </p:to>
                                    </p:set>
                                    <p:animEffect transition="in" filter="dissolve">
                                      <p:cBhvr>
                                        <p:cTn id="22" dur="500"/>
                                        <p:tgtEl>
                                          <p:spTgt spid="1034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247650" y="304800"/>
            <a:ext cx="8416925" cy="1143000"/>
          </a:xfrm>
        </p:spPr>
        <p:txBody>
          <a:bodyPr/>
          <a:lstStyle/>
          <a:p>
            <a:r>
              <a:rPr lang="en-US"/>
              <a:t>Defense Strategy (cont’d)</a:t>
            </a:r>
          </a:p>
        </p:txBody>
      </p:sp>
      <p:sp>
        <p:nvSpPr>
          <p:cNvPr id="104451" name="Rectangle 3"/>
          <p:cNvSpPr>
            <a:spLocks noGrp="1" noChangeArrowheads="1"/>
          </p:cNvSpPr>
          <p:nvPr>
            <p:ph type="body" idx="1"/>
          </p:nvPr>
        </p:nvSpPr>
        <p:spPr>
          <a:xfrm>
            <a:off x="762000" y="1752600"/>
            <a:ext cx="8416925" cy="5029200"/>
          </a:xfrm>
        </p:spPr>
        <p:txBody>
          <a:bodyPr/>
          <a:lstStyle/>
          <a:p>
            <a:pPr>
              <a:buFont typeface="Wingdings" pitchFamily="2" charset="2"/>
              <a:buNone/>
            </a:pPr>
            <a:r>
              <a:rPr lang="en-US" sz="3600"/>
              <a:t>Pre-emptive Defense</a:t>
            </a:r>
          </a:p>
          <a:p>
            <a:r>
              <a:rPr lang="en-US"/>
              <a:t>Detect potential attacks and attack the enemies first</a:t>
            </a:r>
          </a:p>
          <a:p>
            <a:r>
              <a:rPr lang="en-US"/>
              <a:t>Let it be known how it will retaliate</a:t>
            </a:r>
          </a:p>
          <a:p>
            <a:r>
              <a:rPr lang="en-US"/>
              <a:t>Product or brand proliferation is a form of pre-emptive defense e.g. Seiko has over 2,000 models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Effect transition="in" filter="dissolve">
                                      <p:cBhvr>
                                        <p:cTn id="7" dur="500"/>
                                        <p:tgtEl>
                                          <p:spTgt spid="1044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4451">
                                            <p:txEl>
                                              <p:pRg st="1" end="1"/>
                                            </p:txEl>
                                          </p:spTgt>
                                        </p:tgtEl>
                                        <p:attrNameLst>
                                          <p:attrName>style.visibility</p:attrName>
                                        </p:attrNameLst>
                                      </p:cBhvr>
                                      <p:to>
                                        <p:strVal val="visible"/>
                                      </p:to>
                                    </p:set>
                                    <p:animEffect transition="in" filter="dissolve">
                                      <p:cBhvr>
                                        <p:cTn id="12" dur="500"/>
                                        <p:tgtEl>
                                          <p:spTgt spid="1044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4451">
                                            <p:txEl>
                                              <p:pRg st="2" end="2"/>
                                            </p:txEl>
                                          </p:spTgt>
                                        </p:tgtEl>
                                        <p:attrNameLst>
                                          <p:attrName>style.visibility</p:attrName>
                                        </p:attrNameLst>
                                      </p:cBhvr>
                                      <p:to>
                                        <p:strVal val="visible"/>
                                      </p:to>
                                    </p:set>
                                    <p:animEffect transition="in" filter="dissolve">
                                      <p:cBhvr>
                                        <p:cTn id="17" dur="500"/>
                                        <p:tgtEl>
                                          <p:spTgt spid="1044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4451">
                                            <p:txEl>
                                              <p:pRg st="3" end="3"/>
                                            </p:txEl>
                                          </p:spTgt>
                                        </p:tgtEl>
                                        <p:attrNameLst>
                                          <p:attrName>style.visibility</p:attrName>
                                        </p:attrNameLst>
                                      </p:cBhvr>
                                      <p:to>
                                        <p:strVal val="visible"/>
                                      </p:to>
                                    </p:set>
                                    <p:animEffect transition="in" filter="dissolve">
                                      <p:cBhvr>
                                        <p:cTn id="22" dur="500"/>
                                        <p:tgtEl>
                                          <p:spTgt spid="1044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247650" y="304800"/>
            <a:ext cx="8416925" cy="1143000"/>
          </a:xfrm>
        </p:spPr>
        <p:txBody>
          <a:bodyPr/>
          <a:lstStyle/>
          <a:p>
            <a:r>
              <a:rPr lang="en-US"/>
              <a:t>Defense Strategy (cont’d)</a:t>
            </a:r>
          </a:p>
        </p:txBody>
      </p:sp>
      <p:sp>
        <p:nvSpPr>
          <p:cNvPr id="105475" name="Rectangle 3"/>
          <p:cNvSpPr>
            <a:spLocks noGrp="1" noChangeArrowheads="1"/>
          </p:cNvSpPr>
          <p:nvPr>
            <p:ph type="body" idx="1"/>
          </p:nvPr>
        </p:nvSpPr>
        <p:spPr>
          <a:xfrm>
            <a:off x="762000" y="1828800"/>
            <a:ext cx="8416925" cy="5029200"/>
          </a:xfrm>
        </p:spPr>
        <p:txBody>
          <a:bodyPr/>
          <a:lstStyle/>
          <a:p>
            <a:pPr>
              <a:buFont typeface="Wingdings" pitchFamily="2" charset="2"/>
              <a:buNone/>
            </a:pPr>
            <a:r>
              <a:rPr lang="en-US" sz="3600"/>
              <a:t>Counter-Offensive Defense</a:t>
            </a:r>
          </a:p>
          <a:p>
            <a:r>
              <a:rPr lang="en-US"/>
              <a:t>Responding to competitors’ head-on attack by identifying the attacker’s weakness and then launch a counter attack</a:t>
            </a:r>
          </a:p>
          <a:p>
            <a:r>
              <a:rPr lang="en-US"/>
              <a:t>e.g. Toyota launched the Lexus to respond to Mercedes attack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animEffect transition="in" filter="dissolve">
                                      <p:cBhvr>
                                        <p:cTn id="7" dur="500"/>
                                        <p:tgtEl>
                                          <p:spTgt spid="1054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5475">
                                            <p:txEl>
                                              <p:pRg st="1" end="1"/>
                                            </p:txEl>
                                          </p:spTgt>
                                        </p:tgtEl>
                                        <p:attrNameLst>
                                          <p:attrName>style.visibility</p:attrName>
                                        </p:attrNameLst>
                                      </p:cBhvr>
                                      <p:to>
                                        <p:strVal val="visible"/>
                                      </p:to>
                                    </p:set>
                                    <p:animEffect transition="in" filter="dissolve">
                                      <p:cBhvr>
                                        <p:cTn id="12" dur="500"/>
                                        <p:tgtEl>
                                          <p:spTgt spid="1054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5475">
                                            <p:txEl>
                                              <p:pRg st="2" end="2"/>
                                            </p:txEl>
                                          </p:spTgt>
                                        </p:tgtEl>
                                        <p:attrNameLst>
                                          <p:attrName>style.visibility</p:attrName>
                                        </p:attrNameLst>
                                      </p:cBhvr>
                                      <p:to>
                                        <p:strVal val="visible"/>
                                      </p:to>
                                    </p:set>
                                    <p:animEffect transition="in" filter="dissolve">
                                      <p:cBhvr>
                                        <p:cTn id="17" dur="500"/>
                                        <p:tgtEl>
                                          <p:spTgt spid="1054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269875" y="304800"/>
            <a:ext cx="8416925" cy="1143000"/>
          </a:xfrm>
        </p:spPr>
        <p:txBody>
          <a:bodyPr/>
          <a:lstStyle/>
          <a:p>
            <a:r>
              <a:rPr lang="en-US"/>
              <a:t>Market Challenger Strategies</a:t>
            </a:r>
          </a:p>
        </p:txBody>
      </p:sp>
      <p:sp>
        <p:nvSpPr>
          <p:cNvPr id="79875" name="Rectangle 3"/>
          <p:cNvSpPr>
            <a:spLocks noGrp="1" noChangeArrowheads="1"/>
          </p:cNvSpPr>
          <p:nvPr>
            <p:ph type="body" idx="1"/>
          </p:nvPr>
        </p:nvSpPr>
        <p:spPr/>
        <p:txBody>
          <a:bodyPr/>
          <a:lstStyle/>
          <a:p>
            <a:pPr>
              <a:buFont typeface="Wingdings" pitchFamily="2" charset="2"/>
              <a:buNone/>
            </a:pPr>
            <a:r>
              <a:rPr lang="en-US"/>
              <a:t>The market challengers’ strategic objective is to gain market share and to become the leader eventually</a:t>
            </a:r>
          </a:p>
          <a:p>
            <a:pPr>
              <a:buFont typeface="Wingdings" pitchFamily="2" charset="2"/>
              <a:buNone/>
            </a:pPr>
            <a:r>
              <a:rPr lang="en-US"/>
              <a:t>How?</a:t>
            </a:r>
          </a:p>
          <a:p>
            <a:r>
              <a:rPr lang="en-US"/>
              <a:t>By attacking the market leader</a:t>
            </a:r>
          </a:p>
          <a:p>
            <a:r>
              <a:rPr lang="en-US"/>
              <a:t>By attacking other firms of the same size</a:t>
            </a:r>
          </a:p>
          <a:p>
            <a:r>
              <a:rPr lang="en-US"/>
              <a:t>By attacking smaller firms</a:t>
            </a:r>
          </a:p>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Effect transition="in" filter="checkerboard(across)">
                                      <p:cBhvr>
                                        <p:cTn id="7" dur="500"/>
                                        <p:tgtEl>
                                          <p:spTgt spid="798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9875">
                                            <p:txEl>
                                              <p:pRg st="1" end="1"/>
                                            </p:txEl>
                                          </p:spTgt>
                                        </p:tgtEl>
                                        <p:attrNameLst>
                                          <p:attrName>style.visibility</p:attrName>
                                        </p:attrNameLst>
                                      </p:cBhvr>
                                      <p:to>
                                        <p:strVal val="visible"/>
                                      </p:to>
                                    </p:set>
                                    <p:animEffect transition="in" filter="checkerboard(across)">
                                      <p:cBhvr>
                                        <p:cTn id="12" dur="500"/>
                                        <p:tgtEl>
                                          <p:spTgt spid="798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9875">
                                            <p:txEl>
                                              <p:pRg st="2" end="2"/>
                                            </p:txEl>
                                          </p:spTgt>
                                        </p:tgtEl>
                                        <p:attrNameLst>
                                          <p:attrName>style.visibility</p:attrName>
                                        </p:attrNameLst>
                                      </p:cBhvr>
                                      <p:to>
                                        <p:strVal val="visible"/>
                                      </p:to>
                                    </p:set>
                                    <p:animEffect transition="in" filter="checkerboard(across)">
                                      <p:cBhvr>
                                        <p:cTn id="17" dur="500"/>
                                        <p:tgtEl>
                                          <p:spTgt spid="798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9875">
                                            <p:txEl>
                                              <p:pRg st="3" end="3"/>
                                            </p:txEl>
                                          </p:spTgt>
                                        </p:tgtEl>
                                        <p:attrNameLst>
                                          <p:attrName>style.visibility</p:attrName>
                                        </p:attrNameLst>
                                      </p:cBhvr>
                                      <p:to>
                                        <p:strVal val="visible"/>
                                      </p:to>
                                    </p:set>
                                    <p:animEffect transition="in" filter="checkerboard(across)">
                                      <p:cBhvr>
                                        <p:cTn id="22" dur="500"/>
                                        <p:tgtEl>
                                          <p:spTgt spid="798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79875">
                                            <p:txEl>
                                              <p:pRg st="4" end="4"/>
                                            </p:txEl>
                                          </p:spTgt>
                                        </p:tgtEl>
                                        <p:attrNameLst>
                                          <p:attrName>style.visibility</p:attrName>
                                        </p:attrNameLst>
                                      </p:cBhvr>
                                      <p:to>
                                        <p:strVal val="visible"/>
                                      </p:to>
                                    </p:set>
                                    <p:animEffect transition="in" filter="checkerboard(across)">
                                      <p:cBhvr>
                                        <p:cTn id="27" dur="500"/>
                                        <p:tgtEl>
                                          <p:spTgt spid="798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400050" y="228600"/>
            <a:ext cx="8362950" cy="1447800"/>
          </a:xfrm>
        </p:spPr>
        <p:txBody>
          <a:bodyPr/>
          <a:lstStyle/>
          <a:p>
            <a:r>
              <a:rPr lang="en-US" sz="4400"/>
              <a:t>Market Challenger Strategies (cont’d)</a:t>
            </a:r>
          </a:p>
        </p:txBody>
      </p:sp>
      <p:sp>
        <p:nvSpPr>
          <p:cNvPr id="106499" name="Rectangle 3"/>
          <p:cNvSpPr>
            <a:spLocks noGrp="1" noChangeArrowheads="1"/>
          </p:cNvSpPr>
          <p:nvPr>
            <p:ph type="body" idx="1"/>
          </p:nvPr>
        </p:nvSpPr>
        <p:spPr>
          <a:xfrm>
            <a:off x="1371600" y="1828800"/>
            <a:ext cx="7807325" cy="5029200"/>
          </a:xfrm>
        </p:spPr>
        <p:txBody>
          <a:bodyPr/>
          <a:lstStyle/>
          <a:p>
            <a:pPr>
              <a:buFont typeface="Wingdings" pitchFamily="2" charset="2"/>
              <a:buNone/>
            </a:pPr>
            <a:r>
              <a:rPr lang="en-US" sz="3600"/>
              <a:t>Types of Attack Strategies</a:t>
            </a:r>
          </a:p>
          <a:p>
            <a:r>
              <a:rPr lang="en-US"/>
              <a:t>Frontal attack</a:t>
            </a:r>
          </a:p>
          <a:p>
            <a:r>
              <a:rPr lang="en-US"/>
              <a:t>Flank attack</a:t>
            </a:r>
          </a:p>
          <a:p>
            <a:r>
              <a:rPr lang="en-US"/>
              <a:t>Encirclement attack</a:t>
            </a:r>
          </a:p>
          <a:p>
            <a:r>
              <a:rPr lang="en-US"/>
              <a:t>Bypass attack</a:t>
            </a:r>
          </a:p>
          <a:p>
            <a:r>
              <a:rPr lang="en-US"/>
              <a:t>Guerrilla attack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Effect transition="in" filter="dissolve">
                                      <p:cBhvr>
                                        <p:cTn id="7" dur="500"/>
                                        <p:tgtEl>
                                          <p:spTgt spid="106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6499">
                                            <p:txEl>
                                              <p:pRg st="1" end="1"/>
                                            </p:txEl>
                                          </p:spTgt>
                                        </p:tgtEl>
                                        <p:attrNameLst>
                                          <p:attrName>style.visibility</p:attrName>
                                        </p:attrNameLst>
                                      </p:cBhvr>
                                      <p:to>
                                        <p:strVal val="visible"/>
                                      </p:to>
                                    </p:set>
                                    <p:animEffect transition="in" filter="dissolve">
                                      <p:cBhvr>
                                        <p:cTn id="12" dur="500"/>
                                        <p:tgtEl>
                                          <p:spTgt spid="106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6499">
                                            <p:txEl>
                                              <p:pRg st="2" end="2"/>
                                            </p:txEl>
                                          </p:spTgt>
                                        </p:tgtEl>
                                        <p:attrNameLst>
                                          <p:attrName>style.visibility</p:attrName>
                                        </p:attrNameLst>
                                      </p:cBhvr>
                                      <p:to>
                                        <p:strVal val="visible"/>
                                      </p:to>
                                    </p:set>
                                    <p:animEffect transition="in" filter="dissolve">
                                      <p:cBhvr>
                                        <p:cTn id="17" dur="500"/>
                                        <p:tgtEl>
                                          <p:spTgt spid="106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6499">
                                            <p:txEl>
                                              <p:pRg st="3" end="3"/>
                                            </p:txEl>
                                          </p:spTgt>
                                        </p:tgtEl>
                                        <p:attrNameLst>
                                          <p:attrName>style.visibility</p:attrName>
                                        </p:attrNameLst>
                                      </p:cBhvr>
                                      <p:to>
                                        <p:strVal val="visible"/>
                                      </p:to>
                                    </p:set>
                                    <p:animEffect transition="in" filter="dissolve">
                                      <p:cBhvr>
                                        <p:cTn id="22" dur="500"/>
                                        <p:tgtEl>
                                          <p:spTgt spid="106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6499">
                                            <p:txEl>
                                              <p:pRg st="4" end="4"/>
                                            </p:txEl>
                                          </p:spTgt>
                                        </p:tgtEl>
                                        <p:attrNameLst>
                                          <p:attrName>style.visibility</p:attrName>
                                        </p:attrNameLst>
                                      </p:cBhvr>
                                      <p:to>
                                        <p:strVal val="visible"/>
                                      </p:to>
                                    </p:set>
                                    <p:animEffect transition="in" filter="dissolve">
                                      <p:cBhvr>
                                        <p:cTn id="27" dur="500"/>
                                        <p:tgtEl>
                                          <p:spTgt spid="106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6499">
                                            <p:txEl>
                                              <p:pRg st="5" end="5"/>
                                            </p:txEl>
                                          </p:spTgt>
                                        </p:tgtEl>
                                        <p:attrNameLst>
                                          <p:attrName>style.visibility</p:attrName>
                                        </p:attrNameLst>
                                      </p:cBhvr>
                                      <p:to>
                                        <p:strVal val="visible"/>
                                      </p:to>
                                    </p:set>
                                    <p:animEffect transition="in" filter="dissolve">
                                      <p:cBhvr>
                                        <p:cTn id="32" dur="500"/>
                                        <p:tgtEl>
                                          <p:spTgt spid="1064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247650" y="304800"/>
            <a:ext cx="9655175" cy="1143000"/>
          </a:xfrm>
        </p:spPr>
        <p:txBody>
          <a:bodyPr/>
          <a:lstStyle/>
          <a:p>
            <a:r>
              <a:rPr lang="en-US" sz="5400"/>
              <a:t>Frontal Attack </a:t>
            </a:r>
          </a:p>
        </p:txBody>
      </p:sp>
      <p:sp>
        <p:nvSpPr>
          <p:cNvPr id="107523" name="Rectangle 3"/>
          <p:cNvSpPr>
            <a:spLocks noGrp="1" noChangeArrowheads="1"/>
          </p:cNvSpPr>
          <p:nvPr>
            <p:ph type="body" idx="1"/>
          </p:nvPr>
        </p:nvSpPr>
        <p:spPr>
          <a:xfrm>
            <a:off x="1066800" y="1905000"/>
            <a:ext cx="8229600" cy="5562600"/>
          </a:xfrm>
        </p:spPr>
        <p:txBody>
          <a:bodyPr/>
          <a:lstStyle/>
          <a:p>
            <a:r>
              <a:rPr lang="en-US"/>
              <a:t>Seldom work </a:t>
            </a:r>
            <a:r>
              <a:rPr lang="en-US" u="sng"/>
              <a:t>unless</a:t>
            </a:r>
          </a:p>
          <a:p>
            <a:pPr lvl="1"/>
            <a:r>
              <a:rPr lang="en-US"/>
              <a:t>The challenger has sufficient fire-power (a 3:1 advantage) and staying power, and</a:t>
            </a:r>
          </a:p>
          <a:p>
            <a:pPr lvl="1"/>
            <a:r>
              <a:rPr lang="en-US"/>
              <a:t>The challenger has clear distinctive advantage(s) </a:t>
            </a:r>
          </a:p>
          <a:p>
            <a:r>
              <a:rPr lang="en-US"/>
              <a:t>e.g. Japanese and Korean firms launched frontal attacks in various ASPAC countries through quality, price and low cost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Effect transition="in" filter="dissolve">
                                      <p:cBhvr>
                                        <p:cTn id="7" dur="500"/>
                                        <p:tgtEl>
                                          <p:spTgt spid="10752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7523">
                                            <p:txEl>
                                              <p:pRg st="1" end="1"/>
                                            </p:txEl>
                                          </p:spTgt>
                                        </p:tgtEl>
                                        <p:attrNameLst>
                                          <p:attrName>style.visibility</p:attrName>
                                        </p:attrNameLst>
                                      </p:cBhvr>
                                      <p:to>
                                        <p:strVal val="visible"/>
                                      </p:to>
                                    </p:set>
                                    <p:animEffect transition="in" filter="dissolve">
                                      <p:cBhvr>
                                        <p:cTn id="10" dur="500"/>
                                        <p:tgtEl>
                                          <p:spTgt spid="10752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07523">
                                            <p:txEl>
                                              <p:pRg st="2" end="2"/>
                                            </p:txEl>
                                          </p:spTgt>
                                        </p:tgtEl>
                                        <p:attrNameLst>
                                          <p:attrName>style.visibility</p:attrName>
                                        </p:attrNameLst>
                                      </p:cBhvr>
                                      <p:to>
                                        <p:strVal val="visible"/>
                                      </p:to>
                                    </p:set>
                                    <p:animEffect transition="in" filter="dissolve">
                                      <p:cBhvr>
                                        <p:cTn id="13" dur="500"/>
                                        <p:tgtEl>
                                          <p:spTgt spid="10752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07523">
                                            <p:txEl>
                                              <p:pRg st="3" end="3"/>
                                            </p:txEl>
                                          </p:spTgt>
                                        </p:tgtEl>
                                        <p:attrNameLst>
                                          <p:attrName>style.visibility</p:attrName>
                                        </p:attrNameLst>
                                      </p:cBhvr>
                                      <p:to>
                                        <p:strVal val="visible"/>
                                      </p:to>
                                    </p:set>
                                    <p:animEffect transition="in" filter="dissolve">
                                      <p:cBhvr>
                                        <p:cTn id="18" dur="500"/>
                                        <p:tgtEl>
                                          <p:spTgt spid="1075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t>Outline</a:t>
            </a:r>
          </a:p>
        </p:txBody>
      </p:sp>
      <p:sp>
        <p:nvSpPr>
          <p:cNvPr id="64515" name="Rectangle 3"/>
          <p:cNvSpPr>
            <a:spLocks noGrp="1" noChangeArrowheads="1"/>
          </p:cNvSpPr>
          <p:nvPr>
            <p:ph type="body" idx="1"/>
          </p:nvPr>
        </p:nvSpPr>
        <p:spPr>
          <a:xfrm>
            <a:off x="1219200" y="1981200"/>
            <a:ext cx="7940675" cy="4114800"/>
          </a:xfrm>
        </p:spPr>
        <p:txBody>
          <a:bodyPr/>
          <a:lstStyle/>
          <a:p>
            <a:pPr>
              <a:lnSpc>
                <a:spcPct val="90000"/>
              </a:lnSpc>
            </a:pPr>
            <a:r>
              <a:rPr lang="en-US"/>
              <a:t>Introduction</a:t>
            </a:r>
          </a:p>
          <a:p>
            <a:pPr>
              <a:lnSpc>
                <a:spcPct val="90000"/>
              </a:lnSpc>
            </a:pPr>
            <a:r>
              <a:rPr lang="en-US"/>
              <a:t>Sustainable competitive advantage (SCA)</a:t>
            </a:r>
          </a:p>
          <a:p>
            <a:pPr>
              <a:lnSpc>
                <a:spcPct val="90000"/>
              </a:lnSpc>
            </a:pPr>
            <a:r>
              <a:rPr lang="en-US"/>
              <a:t>Sources of SCA</a:t>
            </a:r>
          </a:p>
          <a:p>
            <a:pPr>
              <a:lnSpc>
                <a:spcPct val="90000"/>
              </a:lnSpc>
            </a:pPr>
            <a:r>
              <a:rPr lang="en-US"/>
              <a:t>Strategies for</a:t>
            </a:r>
          </a:p>
          <a:p>
            <a:pPr lvl="1">
              <a:lnSpc>
                <a:spcPct val="90000"/>
              </a:lnSpc>
            </a:pPr>
            <a:r>
              <a:rPr lang="en-US"/>
              <a:t>Market Leaders</a:t>
            </a:r>
          </a:p>
          <a:p>
            <a:pPr lvl="1">
              <a:lnSpc>
                <a:spcPct val="90000"/>
              </a:lnSpc>
            </a:pPr>
            <a:r>
              <a:rPr lang="en-US"/>
              <a:t>Challengers</a:t>
            </a:r>
          </a:p>
          <a:p>
            <a:pPr lvl="1">
              <a:lnSpc>
                <a:spcPct val="90000"/>
              </a:lnSpc>
            </a:pPr>
            <a:r>
              <a:rPr lang="en-US"/>
              <a:t>Followers, and</a:t>
            </a:r>
          </a:p>
          <a:p>
            <a:pPr lvl="1">
              <a:lnSpc>
                <a:spcPct val="90000"/>
              </a:lnSpc>
            </a:pPr>
            <a:r>
              <a:rPr lang="en-US"/>
              <a:t>Nichers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Effect transition="in" filter="checkerboard(across)">
                                      <p:cBhvr>
                                        <p:cTn id="7" dur="500"/>
                                        <p:tgtEl>
                                          <p:spTgt spid="645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4515">
                                            <p:txEl>
                                              <p:pRg st="1" end="1"/>
                                            </p:txEl>
                                          </p:spTgt>
                                        </p:tgtEl>
                                        <p:attrNameLst>
                                          <p:attrName>style.visibility</p:attrName>
                                        </p:attrNameLst>
                                      </p:cBhvr>
                                      <p:to>
                                        <p:strVal val="visible"/>
                                      </p:to>
                                    </p:set>
                                    <p:animEffect transition="in" filter="checkerboard(across)">
                                      <p:cBhvr>
                                        <p:cTn id="12" dur="500"/>
                                        <p:tgtEl>
                                          <p:spTgt spid="645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4515">
                                            <p:txEl>
                                              <p:pRg st="2" end="2"/>
                                            </p:txEl>
                                          </p:spTgt>
                                        </p:tgtEl>
                                        <p:attrNameLst>
                                          <p:attrName>style.visibility</p:attrName>
                                        </p:attrNameLst>
                                      </p:cBhvr>
                                      <p:to>
                                        <p:strVal val="visible"/>
                                      </p:to>
                                    </p:set>
                                    <p:animEffect transition="in" filter="checkerboard(across)">
                                      <p:cBhvr>
                                        <p:cTn id="17" dur="500"/>
                                        <p:tgtEl>
                                          <p:spTgt spid="645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4515">
                                            <p:txEl>
                                              <p:pRg st="3" end="3"/>
                                            </p:txEl>
                                          </p:spTgt>
                                        </p:tgtEl>
                                        <p:attrNameLst>
                                          <p:attrName>style.visibility</p:attrName>
                                        </p:attrNameLst>
                                      </p:cBhvr>
                                      <p:to>
                                        <p:strVal val="visible"/>
                                      </p:to>
                                    </p:set>
                                    <p:animEffect transition="in" filter="checkerboard(across)">
                                      <p:cBhvr>
                                        <p:cTn id="22" dur="500"/>
                                        <p:tgtEl>
                                          <p:spTgt spid="64515">
                                            <p:txEl>
                                              <p:pRg st="3" end="3"/>
                                            </p:txEl>
                                          </p:spTgt>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64515">
                                            <p:txEl>
                                              <p:pRg st="4" end="4"/>
                                            </p:txEl>
                                          </p:spTgt>
                                        </p:tgtEl>
                                        <p:attrNameLst>
                                          <p:attrName>style.visibility</p:attrName>
                                        </p:attrNameLst>
                                      </p:cBhvr>
                                      <p:to>
                                        <p:strVal val="visible"/>
                                      </p:to>
                                    </p:set>
                                    <p:animEffect transition="in" filter="checkerboard(across)">
                                      <p:cBhvr>
                                        <p:cTn id="25" dur="500"/>
                                        <p:tgtEl>
                                          <p:spTgt spid="64515">
                                            <p:txEl>
                                              <p:pRg st="4" end="4"/>
                                            </p:txEl>
                                          </p:spTgt>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64515">
                                            <p:txEl>
                                              <p:pRg st="5" end="5"/>
                                            </p:txEl>
                                          </p:spTgt>
                                        </p:tgtEl>
                                        <p:attrNameLst>
                                          <p:attrName>style.visibility</p:attrName>
                                        </p:attrNameLst>
                                      </p:cBhvr>
                                      <p:to>
                                        <p:strVal val="visible"/>
                                      </p:to>
                                    </p:set>
                                    <p:animEffect transition="in" filter="checkerboard(across)">
                                      <p:cBhvr>
                                        <p:cTn id="28" dur="500"/>
                                        <p:tgtEl>
                                          <p:spTgt spid="64515">
                                            <p:txEl>
                                              <p:pRg st="5" end="5"/>
                                            </p:txEl>
                                          </p:spTgt>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64515">
                                            <p:txEl>
                                              <p:pRg st="6" end="6"/>
                                            </p:txEl>
                                          </p:spTgt>
                                        </p:tgtEl>
                                        <p:attrNameLst>
                                          <p:attrName>style.visibility</p:attrName>
                                        </p:attrNameLst>
                                      </p:cBhvr>
                                      <p:to>
                                        <p:strVal val="visible"/>
                                      </p:to>
                                    </p:set>
                                    <p:animEffect transition="in" filter="checkerboard(across)">
                                      <p:cBhvr>
                                        <p:cTn id="31" dur="500"/>
                                        <p:tgtEl>
                                          <p:spTgt spid="64515">
                                            <p:txEl>
                                              <p:pRg st="6" end="6"/>
                                            </p:txEl>
                                          </p:spTgt>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64515">
                                            <p:txEl>
                                              <p:pRg st="7" end="7"/>
                                            </p:txEl>
                                          </p:spTgt>
                                        </p:tgtEl>
                                        <p:attrNameLst>
                                          <p:attrName>style.visibility</p:attrName>
                                        </p:attrNameLst>
                                      </p:cBhvr>
                                      <p:to>
                                        <p:strVal val="visible"/>
                                      </p:to>
                                    </p:set>
                                    <p:animEffect transition="in" filter="checkerboard(across)">
                                      <p:cBhvr>
                                        <p:cTn id="34" dur="500"/>
                                        <p:tgtEl>
                                          <p:spTgt spid="6451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247650" y="304800"/>
            <a:ext cx="9655175" cy="1143000"/>
          </a:xfrm>
        </p:spPr>
        <p:txBody>
          <a:bodyPr/>
          <a:lstStyle/>
          <a:p>
            <a:r>
              <a:rPr lang="en-US" sz="5400"/>
              <a:t>Flank attack</a:t>
            </a:r>
          </a:p>
        </p:txBody>
      </p:sp>
      <p:sp>
        <p:nvSpPr>
          <p:cNvPr id="108547" name="Rectangle 3"/>
          <p:cNvSpPr>
            <a:spLocks noGrp="1" noChangeArrowheads="1"/>
          </p:cNvSpPr>
          <p:nvPr>
            <p:ph type="body" idx="1"/>
          </p:nvPr>
        </p:nvSpPr>
        <p:spPr>
          <a:xfrm>
            <a:off x="1371600" y="1828800"/>
            <a:ext cx="7848600" cy="6629400"/>
          </a:xfrm>
        </p:spPr>
        <p:txBody>
          <a:bodyPr/>
          <a:lstStyle/>
          <a:p>
            <a:r>
              <a:rPr lang="en-US" dirty="0"/>
              <a:t>Attack the enemy at its weak points or blind spots i.e. its flanks</a:t>
            </a:r>
          </a:p>
          <a:p>
            <a:r>
              <a:rPr lang="en-US" dirty="0"/>
              <a:t>Ideal for challenger who does not have sufficient resources</a:t>
            </a:r>
          </a:p>
          <a:p>
            <a:r>
              <a:rPr lang="en-US" dirty="0"/>
              <a:t>e.g. In the 1990s, Yaohan attacked Mitsukoshi and Seibu’s flanks by opening numerous stores in overseas markets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Effect transition="in" filter="dissolve">
                                      <p:cBhvr>
                                        <p:cTn id="7" dur="500"/>
                                        <p:tgtEl>
                                          <p:spTgt spid="1085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8547">
                                            <p:txEl>
                                              <p:pRg st="1" end="1"/>
                                            </p:txEl>
                                          </p:spTgt>
                                        </p:tgtEl>
                                        <p:attrNameLst>
                                          <p:attrName>style.visibility</p:attrName>
                                        </p:attrNameLst>
                                      </p:cBhvr>
                                      <p:to>
                                        <p:strVal val="visible"/>
                                      </p:to>
                                    </p:set>
                                    <p:animEffect transition="in" filter="dissolve">
                                      <p:cBhvr>
                                        <p:cTn id="12" dur="500"/>
                                        <p:tgtEl>
                                          <p:spTgt spid="1085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8547">
                                            <p:txEl>
                                              <p:pRg st="2" end="2"/>
                                            </p:txEl>
                                          </p:spTgt>
                                        </p:tgtEl>
                                        <p:attrNameLst>
                                          <p:attrName>style.visibility</p:attrName>
                                        </p:attrNameLst>
                                      </p:cBhvr>
                                      <p:to>
                                        <p:strVal val="visible"/>
                                      </p:to>
                                    </p:set>
                                    <p:animEffect transition="in" filter="dissolve">
                                      <p:cBhvr>
                                        <p:cTn id="17" dur="500"/>
                                        <p:tgtEl>
                                          <p:spTgt spid="1085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70" name="Rectangle 1026"/>
          <p:cNvSpPr>
            <a:spLocks noGrp="1" noChangeArrowheads="1"/>
          </p:cNvSpPr>
          <p:nvPr>
            <p:ph type="title"/>
          </p:nvPr>
        </p:nvSpPr>
        <p:spPr>
          <a:xfrm>
            <a:off x="247650" y="304800"/>
            <a:ext cx="9655175" cy="1143000"/>
          </a:xfrm>
        </p:spPr>
        <p:txBody>
          <a:bodyPr/>
          <a:lstStyle/>
          <a:p>
            <a:r>
              <a:rPr lang="en-US" sz="5400"/>
              <a:t>Encirclement attack</a:t>
            </a:r>
          </a:p>
        </p:txBody>
      </p:sp>
      <p:sp>
        <p:nvSpPr>
          <p:cNvPr id="109571" name="Rectangle 1027"/>
          <p:cNvSpPr>
            <a:spLocks noGrp="1" noChangeArrowheads="1"/>
          </p:cNvSpPr>
          <p:nvPr>
            <p:ph type="body" idx="1"/>
          </p:nvPr>
        </p:nvSpPr>
        <p:spPr>
          <a:xfrm>
            <a:off x="1371600" y="1828800"/>
            <a:ext cx="7807325" cy="5029200"/>
          </a:xfrm>
        </p:spPr>
        <p:txBody>
          <a:bodyPr/>
          <a:lstStyle/>
          <a:p>
            <a:r>
              <a:rPr lang="en-US"/>
              <a:t>Attack the enemy at many fronts at the same time</a:t>
            </a:r>
          </a:p>
          <a:p>
            <a:r>
              <a:rPr lang="en-US"/>
              <a:t>Ideal for challenger having superior resources</a:t>
            </a:r>
          </a:p>
          <a:p>
            <a:r>
              <a:rPr lang="en-US"/>
              <a:t>e.g. Seiko attacked on fashion, features, user preferences and anything that might interest the consumer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animEffect transition="in" filter="dissolve">
                                      <p:cBhvr>
                                        <p:cTn id="7" dur="500"/>
                                        <p:tgtEl>
                                          <p:spTgt spid="1095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9571">
                                            <p:txEl>
                                              <p:pRg st="1" end="1"/>
                                            </p:txEl>
                                          </p:spTgt>
                                        </p:tgtEl>
                                        <p:attrNameLst>
                                          <p:attrName>style.visibility</p:attrName>
                                        </p:attrNameLst>
                                      </p:cBhvr>
                                      <p:to>
                                        <p:strVal val="visible"/>
                                      </p:to>
                                    </p:set>
                                    <p:animEffect transition="in" filter="dissolve">
                                      <p:cBhvr>
                                        <p:cTn id="12" dur="500"/>
                                        <p:tgtEl>
                                          <p:spTgt spid="1095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9571">
                                            <p:txEl>
                                              <p:pRg st="2" end="2"/>
                                            </p:txEl>
                                          </p:spTgt>
                                        </p:tgtEl>
                                        <p:attrNameLst>
                                          <p:attrName>style.visibility</p:attrName>
                                        </p:attrNameLst>
                                      </p:cBhvr>
                                      <p:to>
                                        <p:strVal val="visible"/>
                                      </p:to>
                                    </p:set>
                                    <p:animEffect transition="in" filter="dissolve">
                                      <p:cBhvr>
                                        <p:cTn id="17" dur="500"/>
                                        <p:tgtEl>
                                          <p:spTgt spid="1095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247650" y="304800"/>
            <a:ext cx="9655175" cy="1143000"/>
          </a:xfrm>
        </p:spPr>
        <p:txBody>
          <a:bodyPr/>
          <a:lstStyle/>
          <a:p>
            <a:r>
              <a:rPr lang="en-US" sz="5400"/>
              <a:t>Bypass attack</a:t>
            </a:r>
          </a:p>
        </p:txBody>
      </p:sp>
      <p:sp>
        <p:nvSpPr>
          <p:cNvPr id="110595" name="Rectangle 3"/>
          <p:cNvSpPr>
            <a:spLocks noGrp="1" noChangeArrowheads="1"/>
          </p:cNvSpPr>
          <p:nvPr>
            <p:ph type="body" idx="1"/>
          </p:nvPr>
        </p:nvSpPr>
        <p:spPr>
          <a:xfrm>
            <a:off x="1371600" y="1828800"/>
            <a:ext cx="7807325" cy="5029200"/>
          </a:xfrm>
        </p:spPr>
        <p:txBody>
          <a:bodyPr/>
          <a:lstStyle/>
          <a:p>
            <a:r>
              <a:rPr lang="en-US"/>
              <a:t>By diversifying into unrelated products or markets neglected by the leader</a:t>
            </a:r>
          </a:p>
          <a:p>
            <a:r>
              <a:rPr lang="en-US"/>
              <a:t>Could overtake the leader by using new technologies</a:t>
            </a:r>
          </a:p>
          <a:p>
            <a:r>
              <a:rPr lang="en-US"/>
              <a:t>e.g. Pepsi use a bypass attack strategy against Coke in China by locating its bottling plants in the interior provinces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animEffect transition="in" filter="dissolve">
                                      <p:cBhvr>
                                        <p:cTn id="7" dur="500"/>
                                        <p:tgtEl>
                                          <p:spTgt spid="1105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0595">
                                            <p:txEl>
                                              <p:pRg st="1" end="1"/>
                                            </p:txEl>
                                          </p:spTgt>
                                        </p:tgtEl>
                                        <p:attrNameLst>
                                          <p:attrName>style.visibility</p:attrName>
                                        </p:attrNameLst>
                                      </p:cBhvr>
                                      <p:to>
                                        <p:strVal val="visible"/>
                                      </p:to>
                                    </p:set>
                                    <p:animEffect transition="in" filter="dissolve">
                                      <p:cBhvr>
                                        <p:cTn id="12" dur="500"/>
                                        <p:tgtEl>
                                          <p:spTgt spid="1105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0595">
                                            <p:txEl>
                                              <p:pRg st="2" end="2"/>
                                            </p:txEl>
                                          </p:spTgt>
                                        </p:tgtEl>
                                        <p:attrNameLst>
                                          <p:attrName>style.visibility</p:attrName>
                                        </p:attrNameLst>
                                      </p:cBhvr>
                                      <p:to>
                                        <p:strVal val="visible"/>
                                      </p:to>
                                    </p:set>
                                    <p:animEffect transition="in" filter="dissolve">
                                      <p:cBhvr>
                                        <p:cTn id="17" dur="500"/>
                                        <p:tgtEl>
                                          <p:spTgt spid="1105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247650" y="457200"/>
            <a:ext cx="9655175" cy="1143000"/>
          </a:xfrm>
        </p:spPr>
        <p:txBody>
          <a:bodyPr/>
          <a:lstStyle/>
          <a:p>
            <a:r>
              <a:rPr lang="en-US" sz="5400"/>
              <a:t>Guerrilla attack</a:t>
            </a:r>
          </a:p>
        </p:txBody>
      </p:sp>
      <p:sp>
        <p:nvSpPr>
          <p:cNvPr id="111619" name="Rectangle 3"/>
          <p:cNvSpPr>
            <a:spLocks noGrp="1" noChangeArrowheads="1"/>
          </p:cNvSpPr>
          <p:nvPr>
            <p:ph type="body" idx="1"/>
          </p:nvPr>
        </p:nvSpPr>
        <p:spPr>
          <a:xfrm>
            <a:off x="1371600" y="1828800"/>
            <a:ext cx="7807325" cy="5029200"/>
          </a:xfrm>
        </p:spPr>
        <p:txBody>
          <a:bodyPr/>
          <a:lstStyle/>
          <a:p>
            <a:r>
              <a:rPr lang="en-US"/>
              <a:t>By launching small, intermittent hit-and-run attacks to harass and destabilize the leader</a:t>
            </a:r>
          </a:p>
          <a:p>
            <a:r>
              <a:rPr lang="en-US"/>
              <a:t>Usually use to precede a stronger attack</a:t>
            </a:r>
          </a:p>
          <a:p>
            <a:r>
              <a:rPr lang="en-US"/>
              <a:t>e.g. airlines use short promotions to attack the national carriers especially when passenger loads in certain routes are low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animEffect transition="in" filter="dissolve">
                                      <p:cBhvr>
                                        <p:cTn id="7" dur="500"/>
                                        <p:tgtEl>
                                          <p:spTgt spid="1116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1619">
                                            <p:txEl>
                                              <p:pRg st="1" end="1"/>
                                            </p:txEl>
                                          </p:spTgt>
                                        </p:tgtEl>
                                        <p:attrNameLst>
                                          <p:attrName>style.visibility</p:attrName>
                                        </p:attrNameLst>
                                      </p:cBhvr>
                                      <p:to>
                                        <p:strVal val="visible"/>
                                      </p:to>
                                    </p:set>
                                    <p:animEffect transition="in" filter="dissolve">
                                      <p:cBhvr>
                                        <p:cTn id="12" dur="500"/>
                                        <p:tgtEl>
                                          <p:spTgt spid="1116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1619">
                                            <p:txEl>
                                              <p:pRg st="2" end="2"/>
                                            </p:txEl>
                                          </p:spTgt>
                                        </p:tgtEl>
                                        <p:attrNameLst>
                                          <p:attrName>style.visibility</p:attrName>
                                        </p:attrNameLst>
                                      </p:cBhvr>
                                      <p:to>
                                        <p:strVal val="visible"/>
                                      </p:to>
                                    </p:set>
                                    <p:animEffect transition="in" filter="dissolve">
                                      <p:cBhvr>
                                        <p:cTn id="17" dur="500"/>
                                        <p:tgtEl>
                                          <p:spTgt spid="1116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22275" y="381000"/>
            <a:ext cx="8416925" cy="1143000"/>
          </a:xfrm>
        </p:spPr>
        <p:txBody>
          <a:bodyPr/>
          <a:lstStyle/>
          <a:p>
            <a:r>
              <a:rPr lang="en-US" sz="4000"/>
              <a:t>Which Attack Strategy should a Challenger Choose?</a:t>
            </a:r>
          </a:p>
        </p:txBody>
      </p:sp>
      <p:sp>
        <p:nvSpPr>
          <p:cNvPr id="82947" name="Rectangle 3"/>
          <p:cNvSpPr>
            <a:spLocks noGrp="1" noChangeArrowheads="1"/>
          </p:cNvSpPr>
          <p:nvPr>
            <p:ph type="body" idx="1"/>
          </p:nvPr>
        </p:nvSpPr>
        <p:spPr>
          <a:xfrm>
            <a:off x="990600" y="2362200"/>
            <a:ext cx="8416925" cy="4114800"/>
          </a:xfrm>
        </p:spPr>
        <p:txBody>
          <a:bodyPr/>
          <a:lstStyle/>
          <a:p>
            <a:pPr>
              <a:buFont typeface="Wingdings" pitchFamily="2" charset="2"/>
              <a:buNone/>
            </a:pPr>
            <a:r>
              <a:rPr lang="en-US" sz="3600"/>
              <a:t>Use a combination of several strategies to improve market share over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Effect transition="in" filter="checkerboard(across)">
                                      <p:cBhvr>
                                        <p:cTn id="7" dur="500"/>
                                        <p:tgtEl>
                                          <p:spTgt spid="829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t>Market-Follower Strategies</a:t>
            </a:r>
          </a:p>
        </p:txBody>
      </p:sp>
      <p:sp>
        <p:nvSpPr>
          <p:cNvPr id="84995" name="Rectangle 3"/>
          <p:cNvSpPr>
            <a:spLocks noGrp="1" noChangeArrowheads="1"/>
          </p:cNvSpPr>
          <p:nvPr>
            <p:ph type="body" idx="1"/>
          </p:nvPr>
        </p:nvSpPr>
        <p:spPr/>
        <p:txBody>
          <a:bodyPr/>
          <a:lstStyle/>
          <a:p>
            <a:r>
              <a:rPr lang="en-US"/>
              <a:t>Theodore Levitt in his article, </a:t>
            </a:r>
            <a:r>
              <a:rPr lang="en-US" i="1"/>
              <a:t>“Innovative Imitation”</a:t>
            </a:r>
            <a:r>
              <a:rPr lang="en-US"/>
              <a:t> argued that a product imitation strategy might be just as profitable as a product innovation strategy</a:t>
            </a:r>
          </a:p>
          <a:p>
            <a:pPr>
              <a:buFont typeface="Wingdings" pitchFamily="2" charset="2"/>
              <a:buNone/>
            </a:pPr>
            <a:r>
              <a:rPr lang="en-US"/>
              <a:t>	e.g. 	Product innovation--Sony</a:t>
            </a:r>
          </a:p>
          <a:p>
            <a:pPr>
              <a:buFont typeface="Wingdings" pitchFamily="2" charset="2"/>
              <a:buNone/>
            </a:pPr>
            <a:r>
              <a:rPr lang="en-US"/>
              <a:t>			Product-imitation--Panasonic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animEffect transition="in" filter="checkerboard(across)">
                                      <p:cBhvr>
                                        <p:cTn id="7" dur="500"/>
                                        <p:tgtEl>
                                          <p:spTgt spid="849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4995">
                                            <p:txEl>
                                              <p:pRg st="1" end="1"/>
                                            </p:txEl>
                                          </p:spTgt>
                                        </p:tgtEl>
                                        <p:attrNameLst>
                                          <p:attrName>style.visibility</p:attrName>
                                        </p:attrNameLst>
                                      </p:cBhvr>
                                      <p:to>
                                        <p:strVal val="visible"/>
                                      </p:to>
                                    </p:set>
                                    <p:animEffect transition="in" filter="checkerboard(across)">
                                      <p:cBhvr>
                                        <p:cTn id="12" dur="500"/>
                                        <p:tgtEl>
                                          <p:spTgt spid="849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4995">
                                            <p:txEl>
                                              <p:pRg st="2" end="2"/>
                                            </p:txEl>
                                          </p:spTgt>
                                        </p:tgtEl>
                                        <p:attrNameLst>
                                          <p:attrName>style.visibility</p:attrName>
                                        </p:attrNameLst>
                                      </p:cBhvr>
                                      <p:to>
                                        <p:strVal val="visible"/>
                                      </p:to>
                                    </p:set>
                                    <p:animEffect transition="in" filter="checkerboard(across)">
                                      <p:cBhvr>
                                        <p:cTn id="17" dur="500"/>
                                        <p:tgtEl>
                                          <p:spTgt spid="849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247650" y="457200"/>
            <a:ext cx="9124950" cy="1143000"/>
          </a:xfrm>
        </p:spPr>
        <p:txBody>
          <a:bodyPr/>
          <a:lstStyle/>
          <a:p>
            <a:r>
              <a:rPr lang="en-US" sz="4400"/>
              <a:t>Market-Follower Strategies (cont’d)</a:t>
            </a:r>
          </a:p>
        </p:txBody>
      </p:sp>
      <p:sp>
        <p:nvSpPr>
          <p:cNvPr id="112643" name="Rectangle 3"/>
          <p:cNvSpPr>
            <a:spLocks noGrp="1" noChangeArrowheads="1"/>
          </p:cNvSpPr>
          <p:nvPr>
            <p:ph type="body" idx="1"/>
          </p:nvPr>
        </p:nvSpPr>
        <p:spPr>
          <a:xfrm>
            <a:off x="1066800" y="1828800"/>
            <a:ext cx="8093075" cy="4953000"/>
          </a:xfrm>
        </p:spPr>
        <p:txBody>
          <a:bodyPr/>
          <a:lstStyle/>
          <a:p>
            <a:r>
              <a:rPr lang="en-US" sz="2800"/>
              <a:t>Each follower tries to bring distinctive advantages to its target market--location, services, financing</a:t>
            </a:r>
          </a:p>
          <a:p>
            <a:r>
              <a:rPr lang="en-US" sz="2800"/>
              <a:t>Four broad follower strategies:</a:t>
            </a:r>
          </a:p>
          <a:p>
            <a:pPr lvl="1"/>
            <a:r>
              <a:rPr lang="en-US" sz="2400"/>
              <a:t>Counterfeiter (which is illegal)</a:t>
            </a:r>
          </a:p>
          <a:p>
            <a:pPr lvl="1"/>
            <a:r>
              <a:rPr lang="en-US" sz="2400"/>
              <a:t>Cloner e.g. the IBM PC clones</a:t>
            </a:r>
          </a:p>
          <a:p>
            <a:pPr lvl="1"/>
            <a:r>
              <a:rPr lang="en-US" sz="2400"/>
              <a:t>Imitator e.g. car manufacturers imitate the style of one another</a:t>
            </a:r>
          </a:p>
          <a:p>
            <a:pPr lvl="1"/>
            <a:r>
              <a:rPr lang="en-US" sz="2400"/>
              <a:t>Adapter e.g. many Japanese firms are excellent adapters initially before developing into challengers and eventually leaders</a:t>
            </a:r>
          </a:p>
          <a:p>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animEffect transition="in" filter="checkerboard(across)">
                                      <p:cBhvr>
                                        <p:cTn id="7" dur="500"/>
                                        <p:tgtEl>
                                          <p:spTgt spid="1126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2643">
                                            <p:txEl>
                                              <p:pRg st="1" end="1"/>
                                            </p:txEl>
                                          </p:spTgt>
                                        </p:tgtEl>
                                        <p:attrNameLst>
                                          <p:attrName>style.visibility</p:attrName>
                                        </p:attrNameLst>
                                      </p:cBhvr>
                                      <p:to>
                                        <p:strVal val="visible"/>
                                      </p:to>
                                    </p:set>
                                    <p:animEffect transition="in" filter="checkerboard(across)">
                                      <p:cBhvr>
                                        <p:cTn id="12" dur="500"/>
                                        <p:tgtEl>
                                          <p:spTgt spid="112643">
                                            <p:txEl>
                                              <p:pRg st="1" end="1"/>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112643">
                                            <p:txEl>
                                              <p:pRg st="2" end="2"/>
                                            </p:txEl>
                                          </p:spTgt>
                                        </p:tgtEl>
                                        <p:attrNameLst>
                                          <p:attrName>style.visibility</p:attrName>
                                        </p:attrNameLst>
                                      </p:cBhvr>
                                      <p:to>
                                        <p:strVal val="visible"/>
                                      </p:to>
                                    </p:set>
                                    <p:animEffect transition="in" filter="checkerboard(across)">
                                      <p:cBhvr>
                                        <p:cTn id="15" dur="500"/>
                                        <p:tgtEl>
                                          <p:spTgt spid="112643">
                                            <p:txEl>
                                              <p:pRg st="2" end="2"/>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12643">
                                            <p:txEl>
                                              <p:pRg st="3" end="3"/>
                                            </p:txEl>
                                          </p:spTgt>
                                        </p:tgtEl>
                                        <p:attrNameLst>
                                          <p:attrName>style.visibility</p:attrName>
                                        </p:attrNameLst>
                                      </p:cBhvr>
                                      <p:to>
                                        <p:strVal val="visible"/>
                                      </p:to>
                                    </p:set>
                                    <p:animEffect transition="in" filter="checkerboard(across)">
                                      <p:cBhvr>
                                        <p:cTn id="18" dur="500"/>
                                        <p:tgtEl>
                                          <p:spTgt spid="112643">
                                            <p:txEl>
                                              <p:pRg st="3" end="3"/>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112643">
                                            <p:txEl>
                                              <p:pRg st="4" end="4"/>
                                            </p:txEl>
                                          </p:spTgt>
                                        </p:tgtEl>
                                        <p:attrNameLst>
                                          <p:attrName>style.visibility</p:attrName>
                                        </p:attrNameLst>
                                      </p:cBhvr>
                                      <p:to>
                                        <p:strVal val="visible"/>
                                      </p:to>
                                    </p:set>
                                    <p:animEffect transition="in" filter="checkerboard(across)">
                                      <p:cBhvr>
                                        <p:cTn id="21" dur="500"/>
                                        <p:tgtEl>
                                          <p:spTgt spid="112643">
                                            <p:txEl>
                                              <p:pRg st="4" end="4"/>
                                            </p:txEl>
                                          </p:spTgt>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112643">
                                            <p:txEl>
                                              <p:pRg st="5" end="5"/>
                                            </p:txEl>
                                          </p:spTgt>
                                        </p:tgtEl>
                                        <p:attrNameLst>
                                          <p:attrName>style.visibility</p:attrName>
                                        </p:attrNameLst>
                                      </p:cBhvr>
                                      <p:to>
                                        <p:strVal val="visible"/>
                                      </p:to>
                                    </p:set>
                                    <p:animEffect transition="in" filter="checkerboard(across)">
                                      <p:cBhvr>
                                        <p:cTn id="24" dur="500"/>
                                        <p:tgtEl>
                                          <p:spTgt spid="1126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t>Market-Nicher Strategies</a:t>
            </a:r>
          </a:p>
        </p:txBody>
      </p:sp>
      <p:sp>
        <p:nvSpPr>
          <p:cNvPr id="86019" name="Rectangle 3"/>
          <p:cNvSpPr>
            <a:spLocks noGrp="1" noChangeArrowheads="1"/>
          </p:cNvSpPr>
          <p:nvPr>
            <p:ph type="body" idx="1"/>
          </p:nvPr>
        </p:nvSpPr>
        <p:spPr>
          <a:xfrm>
            <a:off x="1066800" y="1981200"/>
            <a:ext cx="8093075" cy="4114800"/>
          </a:xfrm>
        </p:spPr>
        <p:txBody>
          <a:bodyPr/>
          <a:lstStyle/>
          <a:p>
            <a:r>
              <a:rPr lang="en-US"/>
              <a:t>Smaller firms can avoid larger firms by targeting smaller markets or niches that are of little or no interest to the larger firms</a:t>
            </a:r>
          </a:p>
          <a:p>
            <a:pPr>
              <a:buFont typeface="Wingdings" pitchFamily="2" charset="2"/>
              <a:buNone/>
            </a:pPr>
            <a:r>
              <a:rPr lang="en-US"/>
              <a:t>	e.g. Logitech--mice</a:t>
            </a:r>
          </a:p>
          <a:p>
            <a:pPr>
              <a:buFont typeface="Wingdings" pitchFamily="2" charset="2"/>
              <a:buNone/>
            </a:pPr>
            <a:r>
              <a:rPr lang="en-US"/>
              <a:t>		  Microbrewers--special beers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Effect transition="in" filter="checkerboard(across)">
                                      <p:cBhvr>
                                        <p:cTn id="7" dur="500"/>
                                        <p:tgtEl>
                                          <p:spTgt spid="860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6019">
                                            <p:txEl>
                                              <p:pRg st="1" end="1"/>
                                            </p:txEl>
                                          </p:spTgt>
                                        </p:tgtEl>
                                        <p:attrNameLst>
                                          <p:attrName>style.visibility</p:attrName>
                                        </p:attrNameLst>
                                      </p:cBhvr>
                                      <p:to>
                                        <p:strVal val="visible"/>
                                      </p:to>
                                    </p:set>
                                    <p:animEffect transition="in" filter="checkerboard(across)">
                                      <p:cBhvr>
                                        <p:cTn id="12" dur="500"/>
                                        <p:tgtEl>
                                          <p:spTgt spid="860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6019">
                                            <p:txEl>
                                              <p:pRg st="2" end="2"/>
                                            </p:txEl>
                                          </p:spTgt>
                                        </p:tgtEl>
                                        <p:attrNameLst>
                                          <p:attrName>style.visibility</p:attrName>
                                        </p:attrNameLst>
                                      </p:cBhvr>
                                      <p:to>
                                        <p:strVal val="visible"/>
                                      </p:to>
                                    </p:set>
                                    <p:animEffect transition="in" filter="checkerboard(across)">
                                      <p:cBhvr>
                                        <p:cTn id="17" dur="500"/>
                                        <p:tgtEl>
                                          <p:spTgt spid="860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574675" y="304800"/>
            <a:ext cx="8416925" cy="1143000"/>
          </a:xfrm>
        </p:spPr>
        <p:txBody>
          <a:bodyPr/>
          <a:lstStyle/>
          <a:p>
            <a:r>
              <a:rPr lang="en-US" sz="4400"/>
              <a:t>Market-Nicher Strategies (cont’d)</a:t>
            </a:r>
          </a:p>
        </p:txBody>
      </p:sp>
      <p:sp>
        <p:nvSpPr>
          <p:cNvPr id="113667" name="Rectangle 3"/>
          <p:cNvSpPr>
            <a:spLocks noGrp="1" noChangeArrowheads="1"/>
          </p:cNvSpPr>
          <p:nvPr>
            <p:ph type="body" idx="1"/>
          </p:nvPr>
        </p:nvSpPr>
        <p:spPr>
          <a:xfrm>
            <a:off x="742950" y="1752600"/>
            <a:ext cx="8416925" cy="5105400"/>
          </a:xfrm>
        </p:spPr>
        <p:txBody>
          <a:bodyPr/>
          <a:lstStyle/>
          <a:p>
            <a:r>
              <a:rPr lang="en-US"/>
              <a:t>Nichers must create niches, expand the niches and protect them</a:t>
            </a:r>
          </a:p>
          <a:p>
            <a:pPr lvl="1"/>
            <a:r>
              <a:rPr lang="en-US"/>
              <a:t>e.g. Nike constantly created new niches--cycling, walking, hiking, cheerleading, etc</a:t>
            </a:r>
          </a:p>
          <a:p>
            <a:r>
              <a:rPr lang="en-US"/>
              <a:t>What is the major risk faced by nichers?</a:t>
            </a:r>
          </a:p>
          <a:p>
            <a:pPr lvl="1"/>
            <a:r>
              <a:rPr lang="en-US"/>
              <a:t>Market niche may be attacked by larger firms once they notice the niches are successful</a:t>
            </a: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animEffect transition="in" filter="checkerboard(across)">
                                      <p:cBhvr>
                                        <p:cTn id="7" dur="500"/>
                                        <p:tgtEl>
                                          <p:spTgt spid="113667">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13667">
                                            <p:txEl>
                                              <p:pRg st="1" end="1"/>
                                            </p:txEl>
                                          </p:spTgt>
                                        </p:tgtEl>
                                        <p:attrNameLst>
                                          <p:attrName>style.visibility</p:attrName>
                                        </p:attrNameLst>
                                      </p:cBhvr>
                                      <p:to>
                                        <p:strVal val="visible"/>
                                      </p:to>
                                    </p:set>
                                    <p:animEffect transition="in" filter="checkerboard(across)">
                                      <p:cBhvr>
                                        <p:cTn id="10" dur="500"/>
                                        <p:tgtEl>
                                          <p:spTgt spid="11366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13667">
                                            <p:txEl>
                                              <p:pRg st="2" end="2"/>
                                            </p:txEl>
                                          </p:spTgt>
                                        </p:tgtEl>
                                        <p:attrNameLst>
                                          <p:attrName>style.visibility</p:attrName>
                                        </p:attrNameLst>
                                      </p:cBhvr>
                                      <p:to>
                                        <p:strVal val="visible"/>
                                      </p:to>
                                    </p:set>
                                    <p:animEffect transition="in" filter="checkerboard(across)">
                                      <p:cBhvr>
                                        <p:cTn id="15" dur="500"/>
                                        <p:tgtEl>
                                          <p:spTgt spid="113667">
                                            <p:txEl>
                                              <p:pRg st="2" end="2"/>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13667">
                                            <p:txEl>
                                              <p:pRg st="3" end="3"/>
                                            </p:txEl>
                                          </p:spTgt>
                                        </p:tgtEl>
                                        <p:attrNameLst>
                                          <p:attrName>style.visibility</p:attrName>
                                        </p:attrNameLst>
                                      </p:cBhvr>
                                      <p:to>
                                        <p:strVal val="visible"/>
                                      </p:to>
                                    </p:set>
                                    <p:animEffect transition="in" filter="checkerboard(across)">
                                      <p:cBhvr>
                                        <p:cTn id="18" dur="500"/>
                                        <p:tgtEl>
                                          <p:spTgt spid="1136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t>Multiple Niching</a:t>
            </a:r>
          </a:p>
        </p:txBody>
      </p:sp>
      <p:sp>
        <p:nvSpPr>
          <p:cNvPr id="88067" name="Rectangle 3"/>
          <p:cNvSpPr>
            <a:spLocks noGrp="1" noChangeArrowheads="1"/>
          </p:cNvSpPr>
          <p:nvPr>
            <p:ph type="body" idx="1"/>
          </p:nvPr>
        </p:nvSpPr>
        <p:spPr/>
        <p:txBody>
          <a:bodyPr/>
          <a:lstStyle/>
          <a:p>
            <a:pPr>
              <a:buFont typeface="Wingdings" pitchFamily="2" charset="2"/>
              <a:buNone/>
            </a:pPr>
            <a:r>
              <a:rPr lang="en-US"/>
              <a:t>“[A] firm should `stick to its niching’ but not necessarily to its niche.  That is why multiple niching is preferable to single niching.  By developing strength in two or more niches the company increases its chances for survival.”</a:t>
            </a:r>
          </a:p>
          <a:p>
            <a:pPr algn="r">
              <a:buFont typeface="Wingdings" pitchFamily="2" charset="2"/>
              <a:buNone/>
            </a:pPr>
            <a:r>
              <a:rPr lang="en-US" i="1">
                <a:latin typeface="Book Antiqua" pitchFamily="18" charset="0"/>
              </a:rPr>
              <a:t>Philip Kotler</a:t>
            </a:r>
          </a:p>
          <a:p>
            <a:pPr algn="r">
              <a:buFont typeface="Wingding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Effect transition="in" filter="checkerboard(across)">
                                      <p:cBhvr>
                                        <p:cTn id="7" dur="500"/>
                                        <p:tgtEl>
                                          <p:spTgt spid="880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8067">
                                            <p:txEl>
                                              <p:pRg st="1" end="1"/>
                                            </p:txEl>
                                          </p:spTgt>
                                        </p:tgtEl>
                                        <p:attrNameLst>
                                          <p:attrName>style.visibility</p:attrName>
                                        </p:attrNameLst>
                                      </p:cBhvr>
                                      <p:to>
                                        <p:strVal val="visible"/>
                                      </p:to>
                                    </p:set>
                                    <p:animEffect transition="in" filter="checkerboard(across)">
                                      <p:cBhvr>
                                        <p:cTn id="12" dur="500"/>
                                        <p:tgtEl>
                                          <p:spTgt spid="880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kumimoji="0" lang="en-US" sz="6000" b="1"/>
              <a:t>Introduction</a:t>
            </a:r>
            <a:endParaRPr kumimoji="0" lang="en-US" b="1">
              <a:solidFill>
                <a:schemeClr val="tx1"/>
              </a:solidFill>
              <a:effectLst/>
            </a:endParaRPr>
          </a:p>
        </p:txBody>
      </p:sp>
      <p:sp>
        <p:nvSpPr>
          <p:cNvPr id="6147" name="Rectangle 3"/>
          <p:cNvSpPr>
            <a:spLocks noGrp="1" noChangeArrowheads="1"/>
          </p:cNvSpPr>
          <p:nvPr>
            <p:ph type="body" idx="1"/>
          </p:nvPr>
        </p:nvSpPr>
        <p:spPr>
          <a:xfrm>
            <a:off x="457200" y="1905000"/>
            <a:ext cx="8858250" cy="4114800"/>
          </a:xfrm>
        </p:spPr>
        <p:txBody>
          <a:bodyPr/>
          <a:lstStyle/>
          <a:p>
            <a:pPr>
              <a:lnSpc>
                <a:spcPct val="90000"/>
              </a:lnSpc>
              <a:spcBef>
                <a:spcPct val="0"/>
              </a:spcBef>
            </a:pPr>
            <a:r>
              <a:rPr kumimoji="0" lang="en-US"/>
              <a:t>Having a</a:t>
            </a:r>
            <a:r>
              <a:rPr kumimoji="0" lang="en-US">
                <a:solidFill>
                  <a:srgbClr val="66FF33"/>
                </a:solidFill>
              </a:rPr>
              <a:t> competitive advantage </a:t>
            </a:r>
            <a:r>
              <a:rPr kumimoji="0" lang="en-US"/>
              <a:t>is necessary for a firm to compete in the market</a:t>
            </a:r>
          </a:p>
          <a:p>
            <a:pPr>
              <a:lnSpc>
                <a:spcPct val="90000"/>
              </a:lnSpc>
              <a:spcBef>
                <a:spcPct val="0"/>
              </a:spcBef>
            </a:pPr>
            <a:r>
              <a:rPr kumimoji="0" lang="en-US"/>
              <a:t>But what is more important is whether the competitive advantage is sustainable</a:t>
            </a:r>
          </a:p>
          <a:p>
            <a:pPr>
              <a:lnSpc>
                <a:spcPct val="90000"/>
              </a:lnSpc>
              <a:spcBef>
                <a:spcPct val="0"/>
              </a:spcBef>
            </a:pPr>
            <a:r>
              <a:rPr kumimoji="0" lang="en-US"/>
              <a:t>A firm must identify its position relative to the competition in the market</a:t>
            </a:r>
          </a:p>
          <a:p>
            <a:pPr>
              <a:lnSpc>
                <a:spcPct val="90000"/>
              </a:lnSpc>
              <a:spcBef>
                <a:spcPct val="0"/>
              </a:spcBef>
            </a:pPr>
            <a:r>
              <a:rPr kumimoji="0" lang="en-US">
                <a:effectLst/>
              </a:rPr>
              <a:t>By knowing if it is a leader, challenger, follower or nicher, it can adopt appropriate strategies to compete</a:t>
            </a:r>
          </a:p>
          <a:p>
            <a:pPr>
              <a:lnSpc>
                <a:spcPct val="90000"/>
              </a:lnSpc>
              <a:spcBef>
                <a:spcPct val="0"/>
              </a:spcBef>
            </a:pPr>
            <a:endParaRPr kumimoji="0" lang="en-US">
              <a:effectLst/>
            </a:endParaRPr>
          </a:p>
          <a:p>
            <a:pPr>
              <a:lnSpc>
                <a:spcPct val="90000"/>
              </a:lnSpc>
              <a:spcBef>
                <a:spcPct val="0"/>
              </a:spcBef>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dissolve">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dissolve">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dissolve">
                                      <p:cBhvr>
                                        <p:cTn id="17" dur="500"/>
                                        <p:tgtEl>
                                          <p:spTgt spid="6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dissolve">
                                      <p:cBhvr>
                                        <p:cTn id="22" dur="500"/>
                                        <p:tgtEl>
                                          <p:spTgt spid="61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t>Sustainable Competitive Advantage</a:t>
            </a:r>
          </a:p>
        </p:txBody>
      </p:sp>
      <p:sp>
        <p:nvSpPr>
          <p:cNvPr id="65539" name="Rectangle 3"/>
          <p:cNvSpPr>
            <a:spLocks noGrp="1" noChangeArrowheads="1"/>
          </p:cNvSpPr>
          <p:nvPr>
            <p:ph type="body" idx="1"/>
          </p:nvPr>
        </p:nvSpPr>
        <p:spPr>
          <a:xfrm>
            <a:off x="914400" y="1981200"/>
            <a:ext cx="7894638" cy="4572000"/>
          </a:xfrm>
        </p:spPr>
        <p:txBody>
          <a:bodyPr/>
          <a:lstStyle/>
          <a:p>
            <a:r>
              <a:rPr lang="en-US" sz="2800"/>
              <a:t>A good strategist seeks not only to “win the hill, but hold on to it.”		</a:t>
            </a:r>
            <a:r>
              <a:rPr lang="en-US" sz="2400" i="1"/>
              <a:t>Subash Jain</a:t>
            </a:r>
          </a:p>
          <a:p>
            <a:r>
              <a:rPr lang="en-US" sz="2800"/>
              <a:t>Sustaining competitive advantage requires erecting barriers against the competition</a:t>
            </a:r>
          </a:p>
          <a:p>
            <a:r>
              <a:rPr lang="en-US" sz="2800"/>
              <a:t>Aakers suggested looking at the following:</a:t>
            </a:r>
          </a:p>
          <a:p>
            <a:pPr lvl="1"/>
            <a:r>
              <a:rPr lang="en-US" sz="2400"/>
              <a:t>How you compete</a:t>
            </a:r>
          </a:p>
          <a:p>
            <a:pPr lvl="1"/>
            <a:r>
              <a:rPr lang="en-US" sz="2400"/>
              <a:t>Basis of competition</a:t>
            </a:r>
          </a:p>
          <a:p>
            <a:pPr lvl="1"/>
            <a:r>
              <a:rPr lang="en-US" sz="2400"/>
              <a:t>Where you compete</a:t>
            </a:r>
          </a:p>
          <a:p>
            <a:pPr lvl="1"/>
            <a:r>
              <a:rPr lang="en-US" sz="2400"/>
              <a:t>Whom you are competing against</a:t>
            </a:r>
          </a:p>
          <a:p>
            <a:pPr>
              <a:buFont typeface="Wingdings" pitchFamily="2" charset="2"/>
              <a:buNone/>
            </a:pPr>
            <a:endParaRPr lang="en-US" sz="2800" i="1">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Effect transition="in" filter="checkerboard(across)">
                                      <p:cBhvr>
                                        <p:cTn id="7" dur="500"/>
                                        <p:tgtEl>
                                          <p:spTgt spid="655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5539">
                                            <p:txEl>
                                              <p:pRg st="1" end="1"/>
                                            </p:txEl>
                                          </p:spTgt>
                                        </p:tgtEl>
                                        <p:attrNameLst>
                                          <p:attrName>style.visibility</p:attrName>
                                        </p:attrNameLst>
                                      </p:cBhvr>
                                      <p:to>
                                        <p:strVal val="visible"/>
                                      </p:to>
                                    </p:set>
                                    <p:animEffect transition="in" filter="checkerboard(across)">
                                      <p:cBhvr>
                                        <p:cTn id="12" dur="500"/>
                                        <p:tgtEl>
                                          <p:spTgt spid="655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5539">
                                            <p:txEl>
                                              <p:pRg st="2" end="2"/>
                                            </p:txEl>
                                          </p:spTgt>
                                        </p:tgtEl>
                                        <p:attrNameLst>
                                          <p:attrName>style.visibility</p:attrName>
                                        </p:attrNameLst>
                                      </p:cBhvr>
                                      <p:to>
                                        <p:strVal val="visible"/>
                                      </p:to>
                                    </p:set>
                                    <p:animEffect transition="in" filter="checkerboard(across)">
                                      <p:cBhvr>
                                        <p:cTn id="17" dur="500"/>
                                        <p:tgtEl>
                                          <p:spTgt spid="65539">
                                            <p:txEl>
                                              <p:pRg st="2" end="2"/>
                                            </p:txEl>
                                          </p:spTgt>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65539">
                                            <p:txEl>
                                              <p:pRg st="3" end="3"/>
                                            </p:txEl>
                                          </p:spTgt>
                                        </p:tgtEl>
                                        <p:attrNameLst>
                                          <p:attrName>style.visibility</p:attrName>
                                        </p:attrNameLst>
                                      </p:cBhvr>
                                      <p:to>
                                        <p:strVal val="visible"/>
                                      </p:to>
                                    </p:set>
                                    <p:animEffect transition="in" filter="checkerboard(across)">
                                      <p:cBhvr>
                                        <p:cTn id="20" dur="500"/>
                                        <p:tgtEl>
                                          <p:spTgt spid="65539">
                                            <p:txEl>
                                              <p:pRg st="3" end="3"/>
                                            </p:txEl>
                                          </p:spTgt>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65539">
                                            <p:txEl>
                                              <p:pRg st="4" end="4"/>
                                            </p:txEl>
                                          </p:spTgt>
                                        </p:tgtEl>
                                        <p:attrNameLst>
                                          <p:attrName>style.visibility</p:attrName>
                                        </p:attrNameLst>
                                      </p:cBhvr>
                                      <p:to>
                                        <p:strVal val="visible"/>
                                      </p:to>
                                    </p:set>
                                    <p:animEffect transition="in" filter="checkerboard(across)">
                                      <p:cBhvr>
                                        <p:cTn id="23" dur="500"/>
                                        <p:tgtEl>
                                          <p:spTgt spid="65539">
                                            <p:txEl>
                                              <p:pRg st="4" end="4"/>
                                            </p:txEl>
                                          </p:spTgt>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65539">
                                            <p:txEl>
                                              <p:pRg st="5" end="5"/>
                                            </p:txEl>
                                          </p:spTgt>
                                        </p:tgtEl>
                                        <p:attrNameLst>
                                          <p:attrName>style.visibility</p:attrName>
                                        </p:attrNameLst>
                                      </p:cBhvr>
                                      <p:to>
                                        <p:strVal val="visible"/>
                                      </p:to>
                                    </p:set>
                                    <p:animEffect transition="in" filter="checkerboard(across)">
                                      <p:cBhvr>
                                        <p:cTn id="26" dur="500"/>
                                        <p:tgtEl>
                                          <p:spTgt spid="65539">
                                            <p:txEl>
                                              <p:pRg st="5" end="5"/>
                                            </p:txEl>
                                          </p:spTgt>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65539">
                                            <p:txEl>
                                              <p:pRg st="6" end="6"/>
                                            </p:txEl>
                                          </p:spTgt>
                                        </p:tgtEl>
                                        <p:attrNameLst>
                                          <p:attrName>style.visibility</p:attrName>
                                        </p:attrNameLst>
                                      </p:cBhvr>
                                      <p:to>
                                        <p:strVal val="visible"/>
                                      </p:to>
                                    </p:set>
                                    <p:animEffect transition="in" filter="checkerboard(across)">
                                      <p:cBhvr>
                                        <p:cTn id="29" dur="500"/>
                                        <p:tgtEl>
                                          <p:spTgt spid="655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t>Examples of SCA</a:t>
            </a:r>
          </a:p>
        </p:txBody>
      </p:sp>
      <p:sp>
        <p:nvSpPr>
          <p:cNvPr id="68611" name="Rectangle 3"/>
          <p:cNvSpPr>
            <a:spLocks noGrp="1" noChangeArrowheads="1"/>
          </p:cNvSpPr>
          <p:nvPr>
            <p:ph type="body" idx="1"/>
          </p:nvPr>
        </p:nvSpPr>
        <p:spPr>
          <a:xfrm>
            <a:off x="742950" y="1752600"/>
            <a:ext cx="8416925" cy="4114800"/>
          </a:xfrm>
        </p:spPr>
        <p:txBody>
          <a:bodyPr/>
          <a:lstStyle/>
          <a:p>
            <a:pPr>
              <a:lnSpc>
                <a:spcPct val="90000"/>
              </a:lnSpc>
            </a:pPr>
            <a:r>
              <a:rPr lang="en-US" sz="2800"/>
              <a:t>For many years, Singapore Airlines were riding on its SCA of having the best in-flight service </a:t>
            </a:r>
          </a:p>
          <a:p>
            <a:pPr>
              <a:lnSpc>
                <a:spcPct val="90000"/>
              </a:lnSpc>
            </a:pPr>
            <a:r>
              <a:rPr lang="en-US" sz="2800"/>
              <a:t>As more airlines improved their service and  narrowed the gap, SIA sought other competitive advantages among which are </a:t>
            </a:r>
          </a:p>
          <a:p>
            <a:pPr lvl="1">
              <a:lnSpc>
                <a:spcPct val="90000"/>
              </a:lnSpc>
            </a:pPr>
            <a:r>
              <a:rPr lang="en-US" sz="2400"/>
              <a:t>The most modern fleet </a:t>
            </a:r>
          </a:p>
          <a:p>
            <a:pPr lvl="1">
              <a:lnSpc>
                <a:spcPct val="90000"/>
              </a:lnSpc>
            </a:pPr>
            <a:r>
              <a:rPr lang="en-US" sz="2400"/>
              <a:t>Outstanding Service on the Ground </a:t>
            </a:r>
          </a:p>
          <a:p>
            <a:pPr lvl="1">
              <a:lnSpc>
                <a:spcPct val="90000"/>
              </a:lnSpc>
            </a:pPr>
            <a:r>
              <a:rPr lang="en-US" sz="2400"/>
              <a:t>A super entertainment system in its cabins</a:t>
            </a:r>
          </a:p>
          <a:p>
            <a:pPr lvl="1">
              <a:lnSpc>
                <a:spcPct val="90000"/>
              </a:lnSpc>
            </a:pPr>
            <a:r>
              <a:rPr lang="en-US" sz="2400"/>
              <a:t>Comfort in its First Class cabins at an unparallel level</a:t>
            </a:r>
          </a:p>
          <a:p>
            <a:pPr>
              <a:lnSpc>
                <a:spcPct val="90000"/>
              </a:lnSpc>
            </a:pPr>
            <a:r>
              <a:rPr lang="en-US" sz="2800"/>
              <a:t>Discuss whether the later initiatives had been sustainable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Effect transition="in" filter="checkerboard(across)">
                                      <p:cBhvr>
                                        <p:cTn id="7" dur="500"/>
                                        <p:tgtEl>
                                          <p:spTgt spid="686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8611">
                                            <p:txEl>
                                              <p:pRg st="1" end="1"/>
                                            </p:txEl>
                                          </p:spTgt>
                                        </p:tgtEl>
                                        <p:attrNameLst>
                                          <p:attrName>style.visibility</p:attrName>
                                        </p:attrNameLst>
                                      </p:cBhvr>
                                      <p:to>
                                        <p:strVal val="visible"/>
                                      </p:to>
                                    </p:set>
                                    <p:animEffect transition="in" filter="checkerboard(across)">
                                      <p:cBhvr>
                                        <p:cTn id="12" dur="500"/>
                                        <p:tgtEl>
                                          <p:spTgt spid="68611">
                                            <p:txEl>
                                              <p:pRg st="1" end="1"/>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animEffect transition="in" filter="checkerboard(across)">
                                      <p:cBhvr>
                                        <p:cTn id="15" dur="500"/>
                                        <p:tgtEl>
                                          <p:spTgt spid="68611">
                                            <p:txEl>
                                              <p:pRg st="2" end="2"/>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68611">
                                            <p:txEl>
                                              <p:pRg st="3" end="3"/>
                                            </p:txEl>
                                          </p:spTgt>
                                        </p:tgtEl>
                                        <p:attrNameLst>
                                          <p:attrName>style.visibility</p:attrName>
                                        </p:attrNameLst>
                                      </p:cBhvr>
                                      <p:to>
                                        <p:strVal val="visible"/>
                                      </p:to>
                                    </p:set>
                                    <p:animEffect transition="in" filter="checkerboard(across)">
                                      <p:cBhvr>
                                        <p:cTn id="18" dur="500"/>
                                        <p:tgtEl>
                                          <p:spTgt spid="68611">
                                            <p:txEl>
                                              <p:pRg st="3" end="3"/>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68611">
                                            <p:txEl>
                                              <p:pRg st="4" end="4"/>
                                            </p:txEl>
                                          </p:spTgt>
                                        </p:tgtEl>
                                        <p:attrNameLst>
                                          <p:attrName>style.visibility</p:attrName>
                                        </p:attrNameLst>
                                      </p:cBhvr>
                                      <p:to>
                                        <p:strVal val="visible"/>
                                      </p:to>
                                    </p:set>
                                    <p:animEffect transition="in" filter="checkerboard(across)">
                                      <p:cBhvr>
                                        <p:cTn id="21" dur="500"/>
                                        <p:tgtEl>
                                          <p:spTgt spid="68611">
                                            <p:txEl>
                                              <p:pRg st="4" end="4"/>
                                            </p:txEl>
                                          </p:spTgt>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68611">
                                            <p:txEl>
                                              <p:pRg st="5" end="5"/>
                                            </p:txEl>
                                          </p:spTgt>
                                        </p:tgtEl>
                                        <p:attrNameLst>
                                          <p:attrName>style.visibility</p:attrName>
                                        </p:attrNameLst>
                                      </p:cBhvr>
                                      <p:to>
                                        <p:strVal val="visible"/>
                                      </p:to>
                                    </p:set>
                                    <p:animEffect transition="in" filter="checkerboard(across)">
                                      <p:cBhvr>
                                        <p:cTn id="24" dur="500"/>
                                        <p:tgtEl>
                                          <p:spTgt spid="68611">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68611">
                                            <p:txEl>
                                              <p:pRg st="6" end="6"/>
                                            </p:txEl>
                                          </p:spTgt>
                                        </p:tgtEl>
                                        <p:attrNameLst>
                                          <p:attrName>style.visibility</p:attrName>
                                        </p:attrNameLst>
                                      </p:cBhvr>
                                      <p:to>
                                        <p:strVal val="visible"/>
                                      </p:to>
                                    </p:set>
                                    <p:animEffect transition="in" filter="checkerboard(across)">
                                      <p:cBhvr>
                                        <p:cTn id="29" dur="500"/>
                                        <p:tgtEl>
                                          <p:spTgt spid="686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269875" y="304800"/>
            <a:ext cx="8416925" cy="1143000"/>
          </a:xfrm>
        </p:spPr>
        <p:txBody>
          <a:bodyPr/>
          <a:lstStyle/>
          <a:p>
            <a:r>
              <a:rPr lang="en-US"/>
              <a:t>Sun Tze’s defensive strategy</a:t>
            </a:r>
          </a:p>
        </p:txBody>
      </p:sp>
      <p:sp>
        <p:nvSpPr>
          <p:cNvPr id="71683" name="Rectangle 3"/>
          <p:cNvSpPr>
            <a:spLocks noGrp="1" noChangeArrowheads="1"/>
          </p:cNvSpPr>
          <p:nvPr>
            <p:ph type="body" idx="1"/>
          </p:nvPr>
        </p:nvSpPr>
        <p:spPr>
          <a:xfrm>
            <a:off x="914400" y="2438400"/>
            <a:ext cx="8153400" cy="2286000"/>
          </a:xfrm>
        </p:spPr>
        <p:txBody>
          <a:bodyPr/>
          <a:lstStyle/>
          <a:p>
            <a:pPr>
              <a:lnSpc>
                <a:spcPct val="90000"/>
              </a:lnSpc>
              <a:buFont typeface="Wingdings" pitchFamily="2" charset="2"/>
              <a:buNone/>
            </a:pPr>
            <a:r>
              <a:rPr lang="en-US" sz="2800" i="1"/>
              <a:t>“Do not assume the enemy will not come </a:t>
            </a:r>
          </a:p>
          <a:p>
            <a:pPr>
              <a:lnSpc>
                <a:spcPct val="90000"/>
              </a:lnSpc>
              <a:buFont typeface="Wingdings" pitchFamily="2" charset="2"/>
              <a:buNone/>
            </a:pPr>
            <a:r>
              <a:rPr lang="en-US" sz="2800" i="1"/>
              <a:t> but be prepared for his coming… </a:t>
            </a:r>
          </a:p>
          <a:p>
            <a:pPr>
              <a:lnSpc>
                <a:spcPct val="90000"/>
              </a:lnSpc>
              <a:buFont typeface="Wingdings" pitchFamily="2" charset="2"/>
              <a:buNone/>
            </a:pPr>
            <a:r>
              <a:rPr lang="en-US" sz="2800" i="1"/>
              <a:t> Do not presume he will not attack, </a:t>
            </a:r>
          </a:p>
          <a:p>
            <a:pPr>
              <a:lnSpc>
                <a:spcPct val="90000"/>
              </a:lnSpc>
              <a:buFont typeface="Wingdings" pitchFamily="2" charset="2"/>
              <a:buNone/>
            </a:pPr>
            <a:r>
              <a:rPr lang="en-US" sz="2800" i="1"/>
              <a:t> but instead make your own position unassailable.”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Effect transition="in" filter="checkerboard(across)">
                                      <p:cBhvr>
                                        <p:cTn id="7" dur="500"/>
                                        <p:tgtEl>
                                          <p:spTgt spid="716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1683">
                                            <p:txEl>
                                              <p:pRg st="1" end="1"/>
                                            </p:txEl>
                                          </p:spTgt>
                                        </p:tgtEl>
                                        <p:attrNameLst>
                                          <p:attrName>style.visibility</p:attrName>
                                        </p:attrNameLst>
                                      </p:cBhvr>
                                      <p:to>
                                        <p:strVal val="visible"/>
                                      </p:to>
                                    </p:set>
                                    <p:animEffect transition="in" filter="checkerboard(across)">
                                      <p:cBhvr>
                                        <p:cTn id="12" dur="500"/>
                                        <p:tgtEl>
                                          <p:spTgt spid="716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1683">
                                            <p:txEl>
                                              <p:pRg st="2" end="2"/>
                                            </p:txEl>
                                          </p:spTgt>
                                        </p:tgtEl>
                                        <p:attrNameLst>
                                          <p:attrName>style.visibility</p:attrName>
                                        </p:attrNameLst>
                                      </p:cBhvr>
                                      <p:to>
                                        <p:strVal val="visible"/>
                                      </p:to>
                                    </p:set>
                                    <p:animEffect transition="in" filter="checkerboard(across)">
                                      <p:cBhvr>
                                        <p:cTn id="17" dur="500"/>
                                        <p:tgtEl>
                                          <p:spTgt spid="716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1683">
                                            <p:txEl>
                                              <p:pRg st="3" end="3"/>
                                            </p:txEl>
                                          </p:spTgt>
                                        </p:tgtEl>
                                        <p:attrNameLst>
                                          <p:attrName>style.visibility</p:attrName>
                                        </p:attrNameLst>
                                      </p:cBhvr>
                                      <p:to>
                                        <p:strVal val="visible"/>
                                      </p:to>
                                    </p:set>
                                    <p:animEffect transition="in" filter="checkerboard(across)">
                                      <p:cBhvr>
                                        <p:cTn id="22" dur="500"/>
                                        <p:tgtEl>
                                          <p:spTgt spid="716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269875" y="304800"/>
            <a:ext cx="8416925" cy="1143000"/>
          </a:xfrm>
        </p:spPr>
        <p:txBody>
          <a:bodyPr/>
          <a:lstStyle/>
          <a:p>
            <a:r>
              <a:rPr lang="en-US"/>
              <a:t>Sun Tze’s Offensive Strategies</a:t>
            </a:r>
          </a:p>
        </p:txBody>
      </p:sp>
      <p:sp>
        <p:nvSpPr>
          <p:cNvPr id="73731" name="Rectangle 3"/>
          <p:cNvSpPr>
            <a:spLocks noGrp="1" noChangeArrowheads="1"/>
          </p:cNvSpPr>
          <p:nvPr>
            <p:ph type="body" idx="1"/>
          </p:nvPr>
        </p:nvSpPr>
        <p:spPr/>
        <p:txBody>
          <a:bodyPr/>
          <a:lstStyle/>
          <a:p>
            <a:r>
              <a:rPr lang="en-US"/>
              <a:t>Overt-offensive strategy</a:t>
            </a:r>
          </a:p>
          <a:p>
            <a:pPr lvl="1"/>
            <a:r>
              <a:rPr lang="en-US"/>
              <a:t>To knock out a business rival so as to take over his company</a:t>
            </a:r>
          </a:p>
          <a:p>
            <a:pPr lvl="1"/>
            <a:r>
              <a:rPr lang="en-US"/>
              <a:t>To knock out a competing product so as to take over its market share</a:t>
            </a:r>
          </a:p>
          <a:p>
            <a:r>
              <a:rPr lang="en-US"/>
              <a:t>Covert-offensive strategy</a:t>
            </a:r>
          </a:p>
          <a:p>
            <a:pPr lvl="1"/>
            <a:r>
              <a:rPr lang="en-US"/>
              <a:t>Keep as low a profile as possible while making offensive moves</a:t>
            </a:r>
          </a:p>
          <a:p>
            <a:pPr lvl="1"/>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Effect transition="in" filter="checkerboard(across)">
                                      <p:cBhvr>
                                        <p:cTn id="7" dur="500"/>
                                        <p:tgtEl>
                                          <p:spTgt spid="73731">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3731">
                                            <p:txEl>
                                              <p:pRg st="1" end="1"/>
                                            </p:txEl>
                                          </p:spTgt>
                                        </p:tgtEl>
                                        <p:attrNameLst>
                                          <p:attrName>style.visibility</p:attrName>
                                        </p:attrNameLst>
                                      </p:cBhvr>
                                      <p:to>
                                        <p:strVal val="visible"/>
                                      </p:to>
                                    </p:set>
                                    <p:animEffect transition="in" filter="checkerboard(across)">
                                      <p:cBhvr>
                                        <p:cTn id="10" dur="500"/>
                                        <p:tgtEl>
                                          <p:spTgt spid="73731">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73731">
                                            <p:txEl>
                                              <p:pRg st="2" end="2"/>
                                            </p:txEl>
                                          </p:spTgt>
                                        </p:tgtEl>
                                        <p:attrNameLst>
                                          <p:attrName>style.visibility</p:attrName>
                                        </p:attrNameLst>
                                      </p:cBhvr>
                                      <p:to>
                                        <p:strVal val="visible"/>
                                      </p:to>
                                    </p:set>
                                    <p:animEffect transition="in" filter="checkerboard(across)">
                                      <p:cBhvr>
                                        <p:cTn id="13" dur="500"/>
                                        <p:tgtEl>
                                          <p:spTgt spid="73731">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73731">
                                            <p:txEl>
                                              <p:pRg st="3" end="3"/>
                                            </p:txEl>
                                          </p:spTgt>
                                        </p:tgtEl>
                                        <p:attrNameLst>
                                          <p:attrName>style.visibility</p:attrName>
                                        </p:attrNameLst>
                                      </p:cBhvr>
                                      <p:to>
                                        <p:strVal val="visible"/>
                                      </p:to>
                                    </p:set>
                                    <p:animEffect transition="in" filter="checkerboard(across)">
                                      <p:cBhvr>
                                        <p:cTn id="18" dur="500"/>
                                        <p:tgtEl>
                                          <p:spTgt spid="73731">
                                            <p:txEl>
                                              <p:pRg st="3" end="3"/>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73731">
                                            <p:txEl>
                                              <p:pRg st="4" end="4"/>
                                            </p:txEl>
                                          </p:spTgt>
                                        </p:tgtEl>
                                        <p:attrNameLst>
                                          <p:attrName>style.visibility</p:attrName>
                                        </p:attrNameLst>
                                      </p:cBhvr>
                                      <p:to>
                                        <p:strVal val="visible"/>
                                      </p:to>
                                    </p:set>
                                    <p:animEffect transition="in" filter="checkerboard(across)">
                                      <p:cBhvr>
                                        <p:cTn id="21" dur="500"/>
                                        <p:tgtEl>
                                          <p:spTgt spid="737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346075" y="381000"/>
            <a:ext cx="8416925" cy="1143000"/>
          </a:xfrm>
        </p:spPr>
        <p:txBody>
          <a:bodyPr/>
          <a:lstStyle/>
          <a:p>
            <a:r>
              <a:rPr lang="en-US"/>
              <a:t>Strategies for Market Leaders</a:t>
            </a:r>
          </a:p>
        </p:txBody>
      </p:sp>
      <p:sp>
        <p:nvSpPr>
          <p:cNvPr id="69635" name="Rectangle 3"/>
          <p:cNvSpPr>
            <a:spLocks noGrp="1" noChangeArrowheads="1"/>
          </p:cNvSpPr>
          <p:nvPr>
            <p:ph type="body" idx="1"/>
          </p:nvPr>
        </p:nvSpPr>
        <p:spPr>
          <a:xfrm>
            <a:off x="914400" y="1981200"/>
            <a:ext cx="8169275" cy="4343400"/>
          </a:xfrm>
        </p:spPr>
        <p:txBody>
          <a:bodyPr/>
          <a:lstStyle/>
          <a:p>
            <a:pPr>
              <a:lnSpc>
                <a:spcPct val="90000"/>
              </a:lnSpc>
              <a:buFont typeface="Wingdings" pitchFamily="2" charset="2"/>
              <a:buNone/>
            </a:pPr>
            <a:r>
              <a:rPr lang="en-US" sz="3000"/>
              <a:t>Market Leader’s objectives:</a:t>
            </a:r>
          </a:p>
          <a:p>
            <a:pPr>
              <a:lnSpc>
                <a:spcPct val="90000"/>
              </a:lnSpc>
            </a:pPr>
            <a:r>
              <a:rPr lang="en-US" sz="3000"/>
              <a:t>Expand the total market by</a:t>
            </a:r>
          </a:p>
          <a:p>
            <a:pPr lvl="1">
              <a:lnSpc>
                <a:spcPct val="90000"/>
              </a:lnSpc>
            </a:pPr>
            <a:r>
              <a:rPr lang="en-US" sz="2600"/>
              <a:t>Finding new users</a:t>
            </a:r>
          </a:p>
          <a:p>
            <a:pPr lvl="1">
              <a:lnSpc>
                <a:spcPct val="90000"/>
              </a:lnSpc>
            </a:pPr>
            <a:r>
              <a:rPr lang="en-US" sz="2600"/>
              <a:t>Creating new uses, and</a:t>
            </a:r>
          </a:p>
          <a:p>
            <a:pPr lvl="1">
              <a:lnSpc>
                <a:spcPct val="90000"/>
              </a:lnSpc>
            </a:pPr>
            <a:r>
              <a:rPr lang="en-US" sz="2600"/>
              <a:t>Encouraging more usage</a:t>
            </a:r>
          </a:p>
          <a:p>
            <a:pPr>
              <a:lnSpc>
                <a:spcPct val="90000"/>
              </a:lnSpc>
            </a:pPr>
            <a:r>
              <a:rPr lang="en-US" sz="3000"/>
              <a:t>Protect its current market share by</a:t>
            </a:r>
          </a:p>
          <a:p>
            <a:pPr lvl="1">
              <a:lnSpc>
                <a:spcPct val="90000"/>
              </a:lnSpc>
            </a:pPr>
            <a:r>
              <a:rPr lang="en-US" sz="2600"/>
              <a:t>Adopting defense strategies (see following slides)</a:t>
            </a:r>
          </a:p>
          <a:p>
            <a:pPr>
              <a:lnSpc>
                <a:spcPct val="90000"/>
              </a:lnSpc>
            </a:pPr>
            <a:r>
              <a:rPr lang="en-US" sz="3000"/>
              <a:t>Increase its market share</a:t>
            </a:r>
          </a:p>
          <a:p>
            <a:pPr lvl="1">
              <a:lnSpc>
                <a:spcPct val="90000"/>
              </a:lnSpc>
            </a:pPr>
            <a:r>
              <a:rPr lang="en-US" sz="2600"/>
              <a:t>Note the relationship between market share and profitability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dissolve">
                                      <p:cBhvr>
                                        <p:cTn id="7" dur="500"/>
                                        <p:tgtEl>
                                          <p:spTgt spid="696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9635">
                                            <p:txEl>
                                              <p:pRg st="1" end="1"/>
                                            </p:txEl>
                                          </p:spTgt>
                                        </p:tgtEl>
                                        <p:attrNameLst>
                                          <p:attrName>style.visibility</p:attrName>
                                        </p:attrNameLst>
                                      </p:cBhvr>
                                      <p:to>
                                        <p:strVal val="visible"/>
                                      </p:to>
                                    </p:set>
                                    <p:animEffect transition="in" filter="dissolve">
                                      <p:cBhvr>
                                        <p:cTn id="12" dur="500"/>
                                        <p:tgtEl>
                                          <p:spTgt spid="69635">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69635">
                                            <p:txEl>
                                              <p:pRg st="2" end="2"/>
                                            </p:txEl>
                                          </p:spTgt>
                                        </p:tgtEl>
                                        <p:attrNameLst>
                                          <p:attrName>style.visibility</p:attrName>
                                        </p:attrNameLst>
                                      </p:cBhvr>
                                      <p:to>
                                        <p:strVal val="visible"/>
                                      </p:to>
                                    </p:set>
                                    <p:animEffect transition="in" filter="dissolve">
                                      <p:cBhvr>
                                        <p:cTn id="15" dur="500"/>
                                        <p:tgtEl>
                                          <p:spTgt spid="69635">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69635">
                                            <p:txEl>
                                              <p:pRg st="3" end="3"/>
                                            </p:txEl>
                                          </p:spTgt>
                                        </p:tgtEl>
                                        <p:attrNameLst>
                                          <p:attrName>style.visibility</p:attrName>
                                        </p:attrNameLst>
                                      </p:cBhvr>
                                      <p:to>
                                        <p:strVal val="visible"/>
                                      </p:to>
                                    </p:set>
                                    <p:animEffect transition="in" filter="dissolve">
                                      <p:cBhvr>
                                        <p:cTn id="18" dur="500"/>
                                        <p:tgtEl>
                                          <p:spTgt spid="69635">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69635">
                                            <p:txEl>
                                              <p:pRg st="4" end="4"/>
                                            </p:txEl>
                                          </p:spTgt>
                                        </p:tgtEl>
                                        <p:attrNameLst>
                                          <p:attrName>style.visibility</p:attrName>
                                        </p:attrNameLst>
                                      </p:cBhvr>
                                      <p:to>
                                        <p:strVal val="visible"/>
                                      </p:to>
                                    </p:set>
                                    <p:animEffect transition="in" filter="dissolve">
                                      <p:cBhvr>
                                        <p:cTn id="21" dur="500"/>
                                        <p:tgtEl>
                                          <p:spTgt spid="69635">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69635">
                                            <p:txEl>
                                              <p:pRg st="5" end="5"/>
                                            </p:txEl>
                                          </p:spTgt>
                                        </p:tgtEl>
                                        <p:attrNameLst>
                                          <p:attrName>style.visibility</p:attrName>
                                        </p:attrNameLst>
                                      </p:cBhvr>
                                      <p:to>
                                        <p:strVal val="visible"/>
                                      </p:to>
                                    </p:set>
                                    <p:animEffect transition="in" filter="dissolve">
                                      <p:cBhvr>
                                        <p:cTn id="26" dur="500"/>
                                        <p:tgtEl>
                                          <p:spTgt spid="69635">
                                            <p:txEl>
                                              <p:pRg st="5" end="5"/>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69635">
                                            <p:txEl>
                                              <p:pRg st="6" end="6"/>
                                            </p:txEl>
                                          </p:spTgt>
                                        </p:tgtEl>
                                        <p:attrNameLst>
                                          <p:attrName>style.visibility</p:attrName>
                                        </p:attrNameLst>
                                      </p:cBhvr>
                                      <p:to>
                                        <p:strVal val="visible"/>
                                      </p:to>
                                    </p:set>
                                    <p:animEffect transition="in" filter="dissolve">
                                      <p:cBhvr>
                                        <p:cTn id="29" dur="500"/>
                                        <p:tgtEl>
                                          <p:spTgt spid="69635">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69635">
                                            <p:txEl>
                                              <p:pRg st="7" end="7"/>
                                            </p:txEl>
                                          </p:spTgt>
                                        </p:tgtEl>
                                        <p:attrNameLst>
                                          <p:attrName>style.visibility</p:attrName>
                                        </p:attrNameLst>
                                      </p:cBhvr>
                                      <p:to>
                                        <p:strVal val="visible"/>
                                      </p:to>
                                    </p:set>
                                    <p:animEffect transition="in" filter="dissolve">
                                      <p:cBhvr>
                                        <p:cTn id="34" dur="500"/>
                                        <p:tgtEl>
                                          <p:spTgt spid="69635">
                                            <p:txEl>
                                              <p:pRg st="7" end="7"/>
                                            </p:txEl>
                                          </p:spTgt>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69635">
                                            <p:txEl>
                                              <p:pRg st="8" end="8"/>
                                            </p:txEl>
                                          </p:spTgt>
                                        </p:tgtEl>
                                        <p:attrNameLst>
                                          <p:attrName>style.visibility</p:attrName>
                                        </p:attrNameLst>
                                      </p:cBhvr>
                                      <p:to>
                                        <p:strVal val="visible"/>
                                      </p:to>
                                    </p:set>
                                    <p:animEffect transition="in" filter="dissolve">
                                      <p:cBhvr>
                                        <p:cTn id="37" dur="500"/>
                                        <p:tgtEl>
                                          <p:spTgt spid="696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247650" y="304800"/>
            <a:ext cx="8416925" cy="1143000"/>
          </a:xfrm>
        </p:spPr>
        <p:txBody>
          <a:bodyPr/>
          <a:lstStyle/>
          <a:p>
            <a:r>
              <a:rPr lang="en-US"/>
              <a:t>Which strategy to use?</a:t>
            </a:r>
          </a:p>
        </p:txBody>
      </p:sp>
      <p:sp>
        <p:nvSpPr>
          <p:cNvPr id="75779" name="Rectangle 3"/>
          <p:cNvSpPr>
            <a:spLocks noGrp="1" noChangeArrowheads="1"/>
          </p:cNvSpPr>
          <p:nvPr>
            <p:ph type="body" idx="1"/>
          </p:nvPr>
        </p:nvSpPr>
        <p:spPr>
          <a:xfrm>
            <a:off x="990600" y="1981200"/>
            <a:ext cx="8169275" cy="4114800"/>
          </a:xfrm>
        </p:spPr>
        <p:txBody>
          <a:bodyPr/>
          <a:lstStyle/>
          <a:p>
            <a:pPr>
              <a:buFont typeface="Wingdings" pitchFamily="2" charset="2"/>
              <a:buNone/>
            </a:pPr>
            <a:r>
              <a:rPr lang="en-US"/>
              <a:t>Depends on your answer to the following:</a:t>
            </a:r>
          </a:p>
          <a:p>
            <a:r>
              <a:rPr lang="en-US"/>
              <a:t>Is it worth fighting?</a:t>
            </a:r>
          </a:p>
          <a:p>
            <a:r>
              <a:rPr lang="en-US"/>
              <a:t>Are you strong enough to fight?</a:t>
            </a:r>
          </a:p>
          <a:p>
            <a:r>
              <a:rPr lang="en-US"/>
              <a:t>How strong is your defense?</a:t>
            </a:r>
          </a:p>
          <a:p>
            <a:r>
              <a:rPr lang="en-US"/>
              <a:t>Do you have any choice but to fight?</a:t>
            </a:r>
          </a:p>
          <a:p>
            <a:pPr lvl="1"/>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Effect transition="in" filter="checkerboard(across)">
                                      <p:cBhvr>
                                        <p:cTn id="7" dur="500"/>
                                        <p:tgtEl>
                                          <p:spTgt spid="757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5779">
                                            <p:txEl>
                                              <p:pRg st="1" end="1"/>
                                            </p:txEl>
                                          </p:spTgt>
                                        </p:tgtEl>
                                        <p:attrNameLst>
                                          <p:attrName>style.visibility</p:attrName>
                                        </p:attrNameLst>
                                      </p:cBhvr>
                                      <p:to>
                                        <p:strVal val="visible"/>
                                      </p:to>
                                    </p:set>
                                    <p:animEffect transition="in" filter="checkerboard(across)">
                                      <p:cBhvr>
                                        <p:cTn id="12" dur="500"/>
                                        <p:tgtEl>
                                          <p:spTgt spid="757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5779">
                                            <p:txEl>
                                              <p:pRg st="2" end="2"/>
                                            </p:txEl>
                                          </p:spTgt>
                                        </p:tgtEl>
                                        <p:attrNameLst>
                                          <p:attrName>style.visibility</p:attrName>
                                        </p:attrNameLst>
                                      </p:cBhvr>
                                      <p:to>
                                        <p:strVal val="visible"/>
                                      </p:to>
                                    </p:set>
                                    <p:animEffect transition="in" filter="checkerboard(across)">
                                      <p:cBhvr>
                                        <p:cTn id="17" dur="500"/>
                                        <p:tgtEl>
                                          <p:spTgt spid="757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5779">
                                            <p:txEl>
                                              <p:pRg st="3" end="3"/>
                                            </p:txEl>
                                          </p:spTgt>
                                        </p:tgtEl>
                                        <p:attrNameLst>
                                          <p:attrName>style.visibility</p:attrName>
                                        </p:attrNameLst>
                                      </p:cBhvr>
                                      <p:to>
                                        <p:strVal val="visible"/>
                                      </p:to>
                                    </p:set>
                                    <p:animEffect transition="in" filter="checkerboard(across)">
                                      <p:cBhvr>
                                        <p:cTn id="22" dur="500"/>
                                        <p:tgtEl>
                                          <p:spTgt spid="757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75779">
                                            <p:txEl>
                                              <p:pRg st="4" end="4"/>
                                            </p:txEl>
                                          </p:spTgt>
                                        </p:tgtEl>
                                        <p:attrNameLst>
                                          <p:attrName>style.visibility</p:attrName>
                                        </p:attrNameLst>
                                      </p:cBhvr>
                                      <p:to>
                                        <p:strVal val="visible"/>
                                      </p:to>
                                    </p:set>
                                    <p:animEffect transition="in" filter="checkerboard(across)">
                                      <p:cBhvr>
                                        <p:cTn id="27" dur="500"/>
                                        <p:tgtEl>
                                          <p:spTgt spid="757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autoUpdateAnimBg="0"/>
    </p:bldLst>
  </p:timing>
</p:sld>
</file>

<file path=ppt/theme/theme1.xml><?xml version="1.0" encoding="utf-8"?>
<a:theme xmlns:a="http://schemas.openxmlformats.org/drawingml/2006/main" name="apmf">
  <a:themeElements>
    <a:clrScheme name="">
      <a:dk1>
        <a:srgbClr val="000066"/>
      </a:dk1>
      <a:lt1>
        <a:srgbClr val="FFFFFF"/>
      </a:lt1>
      <a:dk2>
        <a:srgbClr val="000099"/>
      </a:dk2>
      <a:lt2>
        <a:srgbClr val="FFFF00"/>
      </a:lt2>
      <a:accent1>
        <a:srgbClr val="6600CC"/>
      </a:accent1>
      <a:accent2>
        <a:srgbClr val="3333CC"/>
      </a:accent2>
      <a:accent3>
        <a:srgbClr val="AAAACA"/>
      </a:accent3>
      <a:accent4>
        <a:srgbClr val="DADADA"/>
      </a:accent4>
      <a:accent5>
        <a:srgbClr val="B8AAE2"/>
      </a:accent5>
      <a:accent6>
        <a:srgbClr val="2D2DB9"/>
      </a:accent6>
      <a:hlink>
        <a:srgbClr val="99CCFF"/>
      </a:hlink>
      <a:folHlink>
        <a:srgbClr val="FF0000"/>
      </a:folHlink>
    </a:clrScheme>
    <a:fontScheme name="apmf">
      <a:majorFont>
        <a:latin typeface="Times New Roman"/>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pmf 1">
        <a:dk1>
          <a:srgbClr val="000066"/>
        </a:dk1>
        <a:lt1>
          <a:srgbClr val="CCECFF"/>
        </a:lt1>
        <a:dk2>
          <a:srgbClr val="0000CC"/>
        </a:dk2>
        <a:lt2>
          <a:srgbClr val="CCFFFF"/>
        </a:lt2>
        <a:accent1>
          <a:srgbClr val="CC99FF"/>
        </a:accent1>
        <a:accent2>
          <a:srgbClr val="9999FF"/>
        </a:accent2>
        <a:accent3>
          <a:srgbClr val="AAAAE2"/>
        </a:accent3>
        <a:accent4>
          <a:srgbClr val="AEC9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apmf 2">
        <a:dk1>
          <a:srgbClr val="000066"/>
        </a:dk1>
        <a:lt1>
          <a:srgbClr val="CCECFF"/>
        </a:lt1>
        <a:dk2>
          <a:srgbClr val="6699FF"/>
        </a:dk2>
        <a:lt2>
          <a:srgbClr val="CCFFFF"/>
        </a:lt2>
        <a:accent1>
          <a:srgbClr val="CC99FF"/>
        </a:accent1>
        <a:accent2>
          <a:srgbClr val="9999FF"/>
        </a:accent2>
        <a:accent3>
          <a:srgbClr val="B8CAFF"/>
        </a:accent3>
        <a:accent4>
          <a:srgbClr val="AEC9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apmf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66"/>
    </a:dk1>
    <a:lt1>
      <a:srgbClr val="FFFFFF"/>
    </a:lt1>
    <a:dk2>
      <a:srgbClr val="000099"/>
    </a:dk2>
    <a:lt2>
      <a:srgbClr val="99CCFF"/>
    </a:lt2>
    <a:accent1>
      <a:srgbClr val="6600CC"/>
    </a:accent1>
    <a:accent2>
      <a:srgbClr val="3333CC"/>
    </a:accent2>
    <a:accent3>
      <a:srgbClr val="AAAACA"/>
    </a:accent3>
    <a:accent4>
      <a:srgbClr val="DADADA"/>
    </a:accent4>
    <a:accent5>
      <a:srgbClr val="B8AAE2"/>
    </a:accent5>
    <a:accent6>
      <a:srgbClr val="2D2DB9"/>
    </a:accent6>
    <a:hlink>
      <a:srgbClr val="99CCFF"/>
    </a:hlink>
    <a:folHlink>
      <a:srgbClr val="FF0000"/>
    </a:folHlink>
  </a:clrScheme>
</a:themeOverride>
</file>

<file path=docProps/app.xml><?xml version="1.0" encoding="utf-8"?>
<Properties xmlns="http://schemas.openxmlformats.org/officeDocument/2006/extended-properties" xmlns:vt="http://schemas.openxmlformats.org/officeDocument/2006/docPropsVTypes">
  <Template/>
  <TotalTime>0</TotalTime>
  <Words>1742</Words>
  <Application>Microsoft PowerPoint</Application>
  <PresentationFormat>Benutzerdefiniert</PresentationFormat>
  <Paragraphs>190</Paragraphs>
  <Slides>29</Slides>
  <Notes>9</Notes>
  <HiddenSlides>0</HiddenSlides>
  <MMClips>0</MMClips>
  <ScaleCrop>false</ScaleCrop>
  <HeadingPairs>
    <vt:vector size="4" baseType="variant">
      <vt:variant>
        <vt:lpstr>Design</vt:lpstr>
      </vt:variant>
      <vt:variant>
        <vt:i4>1</vt:i4>
      </vt:variant>
      <vt:variant>
        <vt:lpstr>Folientitel</vt:lpstr>
      </vt:variant>
      <vt:variant>
        <vt:i4>29</vt:i4>
      </vt:variant>
    </vt:vector>
  </HeadingPairs>
  <TitlesOfParts>
    <vt:vector size="30" baseType="lpstr">
      <vt:lpstr>apmf</vt:lpstr>
      <vt:lpstr>Competitive Strategy</vt:lpstr>
      <vt:lpstr>Outline</vt:lpstr>
      <vt:lpstr>Introduction</vt:lpstr>
      <vt:lpstr>Sustainable Competitive Advantage</vt:lpstr>
      <vt:lpstr>Examples of SCA</vt:lpstr>
      <vt:lpstr>Sun Tze’s defensive strategy</vt:lpstr>
      <vt:lpstr>Sun Tze’s Offensive Strategies</vt:lpstr>
      <vt:lpstr>Strategies for Market Leaders</vt:lpstr>
      <vt:lpstr>Which strategy to use?</vt:lpstr>
      <vt:lpstr>Defense Strategy</vt:lpstr>
      <vt:lpstr>Defense Strategy (cont’d)</vt:lpstr>
      <vt:lpstr>Defense Strategy (cont’d)</vt:lpstr>
      <vt:lpstr>Defense Strategy (cont’d)</vt:lpstr>
      <vt:lpstr>Defense Strategy (cont’d)</vt:lpstr>
      <vt:lpstr>Defense Strategy (cont’d)</vt:lpstr>
      <vt:lpstr>Defense Strategy (cont’d)</vt:lpstr>
      <vt:lpstr>Market Challenger Strategies</vt:lpstr>
      <vt:lpstr>Market Challenger Strategies (cont’d)</vt:lpstr>
      <vt:lpstr>Frontal Attack </vt:lpstr>
      <vt:lpstr>Flank attack</vt:lpstr>
      <vt:lpstr>Encirclement attack</vt:lpstr>
      <vt:lpstr>Bypass attack</vt:lpstr>
      <vt:lpstr>Guerrilla attack</vt:lpstr>
      <vt:lpstr>Which Attack Strategy should a Challenger Choose?</vt:lpstr>
      <vt:lpstr>Market-Follower Strategies</vt:lpstr>
      <vt:lpstr>Market-Follower Strategies (cont’d)</vt:lpstr>
      <vt:lpstr>Market-Nicher Strategies</vt:lpstr>
      <vt:lpstr>Market-Nicher Strategies (cont’d)</vt:lpstr>
      <vt:lpstr>Multiple Niching</vt:lpstr>
    </vt:vector>
  </TitlesOfParts>
  <Company>RBA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Competitive Strategies</dc:title>
  <dc:creator>Dr. Tham</dc:creator>
  <cp:lastModifiedBy>arlt</cp:lastModifiedBy>
  <cp:revision>71</cp:revision>
  <cp:lastPrinted>2000-12-23T04:58:54Z</cp:lastPrinted>
  <dcterms:created xsi:type="dcterms:W3CDTF">2001-06-18T13:49:48Z</dcterms:created>
  <dcterms:modified xsi:type="dcterms:W3CDTF">2009-11-01T14:49:53Z</dcterms:modified>
</cp:coreProperties>
</file>