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25" r:id="rId2"/>
    <p:sldId id="322" r:id="rId3"/>
    <p:sldId id="328" r:id="rId4"/>
    <p:sldId id="329" r:id="rId5"/>
    <p:sldId id="271" r:id="rId6"/>
    <p:sldId id="272" r:id="rId7"/>
    <p:sldId id="330" r:id="rId8"/>
    <p:sldId id="331" r:id="rId9"/>
    <p:sldId id="332" r:id="rId10"/>
    <p:sldId id="333" r:id="rId11"/>
    <p:sldId id="344" r:id="rId12"/>
    <p:sldId id="335" r:id="rId13"/>
    <p:sldId id="336" r:id="rId14"/>
    <p:sldId id="337" r:id="rId15"/>
    <p:sldId id="338" r:id="rId16"/>
    <p:sldId id="339" r:id="rId17"/>
    <p:sldId id="341" r:id="rId18"/>
    <p:sldId id="342" r:id="rId19"/>
    <p:sldId id="343" r:id="rId20"/>
    <p:sldId id="347" r:id="rId21"/>
    <p:sldId id="348" r:id="rId22"/>
    <p:sldId id="352" r:id="rId23"/>
    <p:sldId id="349" r:id="rId24"/>
    <p:sldId id="351" r:id="rId25"/>
    <p:sldId id="353" r:id="rId26"/>
    <p:sldId id="354" r:id="rId27"/>
    <p:sldId id="396" r:id="rId28"/>
    <p:sldId id="397" r:id="rId29"/>
    <p:sldId id="398" r:id="rId30"/>
    <p:sldId id="364" r:id="rId31"/>
    <p:sldId id="365" r:id="rId32"/>
    <p:sldId id="366" r:id="rId33"/>
    <p:sldId id="367" r:id="rId34"/>
    <p:sldId id="370" r:id="rId35"/>
    <p:sldId id="371"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C5C"/>
    <a:srgbClr val="990033"/>
    <a:srgbClr val="9D73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5" autoAdjust="0"/>
    <p:restoredTop sz="94660"/>
  </p:normalViewPr>
  <p:slideViewPr>
    <p:cSldViewPr snapToGrid="0">
      <p:cViewPr varScale="1">
        <p:scale>
          <a:sx n="116" d="100"/>
          <a:sy n="116"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Tabelle1!$B$18</c:f>
              <c:strCache>
                <c:ptCount val="1"/>
                <c:pt idx="0">
                  <c:v>Arrivals Greater China (Mn.) </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a:effectLst/>
          </c:spPr>
          <c:invertIfNegative val="0"/>
          <c:cat>
            <c:numRef>
              <c:f>Tabelle1!$A$19:$A$31</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Tabelle1!$B$19:$B$31</c:f>
              <c:numCache>
                <c:formatCode>0</c:formatCode>
                <c:ptCount val="13"/>
                <c:pt idx="0" formatCode="General">
                  <c:v>79</c:v>
                </c:pt>
                <c:pt idx="1">
                  <c:v>83.740000000000009</c:v>
                </c:pt>
                <c:pt idx="2">
                  <c:v>88.764400000000009</c:v>
                </c:pt>
                <c:pt idx="3">
                  <c:v>94.090264000000019</c:v>
                </c:pt>
                <c:pt idx="4">
                  <c:v>99.735679840000032</c:v>
                </c:pt>
                <c:pt idx="5">
                  <c:v>105.71982063040004</c:v>
                </c:pt>
                <c:pt idx="6">
                  <c:v>112.06300986822404</c:v>
                </c:pt>
                <c:pt idx="7">
                  <c:v>118.78679046031749</c:v>
                </c:pt>
                <c:pt idx="8">
                  <c:v>125.91399788793655</c:v>
                </c:pt>
                <c:pt idx="9">
                  <c:v>133.46883776121274</c:v>
                </c:pt>
                <c:pt idx="10">
                  <c:v>141.47696802688552</c:v>
                </c:pt>
                <c:pt idx="11">
                  <c:v>149.96558610849866</c:v>
                </c:pt>
                <c:pt idx="12">
                  <c:v>158.96352127500859</c:v>
                </c:pt>
              </c:numCache>
            </c:numRef>
          </c:val>
          <c:extLst xmlns:c16r2="http://schemas.microsoft.com/office/drawing/2015/06/chart">
            <c:ext xmlns:c16="http://schemas.microsoft.com/office/drawing/2014/chart" uri="{C3380CC4-5D6E-409C-BE32-E72D297353CC}">
              <c16:uniqueId val="{00000000-2038-49AB-B430-4AE32B7FCEFB}"/>
            </c:ext>
          </c:extLst>
        </c:ser>
        <c:ser>
          <c:idx val="1"/>
          <c:order val="1"/>
          <c:tx>
            <c:strRef>
              <c:f>Tabelle1!$C$18</c:f>
              <c:strCache>
                <c:ptCount val="1"/>
                <c:pt idx="0">
                  <c:v>Arrivals Rest of the World (Mn.) </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c:spPr>
          <c:invertIfNegative val="0"/>
          <c:cat>
            <c:numRef>
              <c:f>Tabelle1!$A$19:$A$31</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Tabelle1!$C$19:$C$31</c:f>
              <c:numCache>
                <c:formatCode>0</c:formatCode>
                <c:ptCount val="13"/>
                <c:pt idx="0" formatCode="General">
                  <c:v>83</c:v>
                </c:pt>
                <c:pt idx="1">
                  <c:v>90.470000000000013</c:v>
                </c:pt>
                <c:pt idx="2">
                  <c:v>98.612300000000019</c:v>
                </c:pt>
                <c:pt idx="3">
                  <c:v>107.48740700000003</c:v>
                </c:pt>
                <c:pt idx="4">
                  <c:v>117.16127363000004</c:v>
                </c:pt>
                <c:pt idx="5">
                  <c:v>127.70578825670005</c:v>
                </c:pt>
                <c:pt idx="6">
                  <c:v>139.19930919980305</c:v>
                </c:pt>
                <c:pt idx="7">
                  <c:v>151.72724702778535</c:v>
                </c:pt>
                <c:pt idx="8">
                  <c:v>165.38269926028605</c:v>
                </c:pt>
                <c:pt idx="9">
                  <c:v>180.26714219371181</c:v>
                </c:pt>
                <c:pt idx="10">
                  <c:v>196.49118499114587</c:v>
                </c:pt>
                <c:pt idx="11">
                  <c:v>214.17539164034901</c:v>
                </c:pt>
                <c:pt idx="12">
                  <c:v>233.45117688798044</c:v>
                </c:pt>
              </c:numCache>
            </c:numRef>
          </c:val>
          <c:extLst xmlns:c16r2="http://schemas.microsoft.com/office/drawing/2015/06/chart">
            <c:ext xmlns:c16="http://schemas.microsoft.com/office/drawing/2014/chart" uri="{C3380CC4-5D6E-409C-BE32-E72D297353CC}">
              <c16:uniqueId val="{00000001-2038-49AB-B430-4AE32B7FCEFB}"/>
            </c:ext>
          </c:extLst>
        </c:ser>
        <c:dLbls>
          <c:showLegendKey val="0"/>
          <c:showVal val="0"/>
          <c:showCatName val="0"/>
          <c:showSerName val="0"/>
          <c:showPercent val="0"/>
          <c:showBubbleSize val="0"/>
        </c:dLbls>
        <c:gapWidth val="150"/>
        <c:overlap val="100"/>
        <c:axId val="448515280"/>
        <c:axId val="448515672"/>
      </c:barChart>
      <c:catAx>
        <c:axId val="44851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48515672"/>
        <c:crosses val="autoZero"/>
        <c:auto val="1"/>
        <c:lblAlgn val="ctr"/>
        <c:lblOffset val="100"/>
        <c:noMultiLvlLbl val="0"/>
      </c:catAx>
      <c:valAx>
        <c:axId val="448515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48515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3200" b="1" dirty="0">
                <a:solidFill>
                  <a:sysClr val="windowText" lastClr="000000"/>
                </a:solidFill>
              </a:rPr>
              <a:t>Chinese Outbound Tourism </a:t>
            </a:r>
            <a:r>
              <a:rPr lang="de-DE" sz="3200" b="1" dirty="0" err="1">
                <a:solidFill>
                  <a:sysClr val="windowText" lastClr="000000"/>
                </a:solidFill>
              </a:rPr>
              <a:t>Expenditure</a:t>
            </a:r>
            <a:r>
              <a:rPr lang="de-DE" sz="3200" b="1" dirty="0">
                <a:solidFill>
                  <a:sysClr val="windowText" lastClr="000000"/>
                </a:solidFill>
              </a:rPr>
              <a:t> 2000-2018</a:t>
            </a:r>
            <a:r>
              <a:rPr lang="de-DE" sz="3200" b="1" baseline="0" dirty="0">
                <a:solidFill>
                  <a:sysClr val="windowText" lastClr="000000"/>
                </a:solidFill>
              </a:rPr>
              <a:t> (in </a:t>
            </a:r>
            <a:r>
              <a:rPr lang="de-DE" sz="3200" b="1" baseline="0" dirty="0" err="1">
                <a:solidFill>
                  <a:sysClr val="windowText" lastClr="000000"/>
                </a:solidFill>
              </a:rPr>
              <a:t>billion</a:t>
            </a:r>
            <a:r>
              <a:rPr lang="de-DE" sz="3200" b="1" baseline="0" dirty="0">
                <a:solidFill>
                  <a:sysClr val="windowText" lastClr="000000"/>
                </a:solidFill>
              </a:rPr>
              <a:t> USD)</a:t>
            </a:r>
            <a:endParaRPr lang="de-DE" sz="3200" b="1" dirty="0">
              <a:solidFill>
                <a:sysClr val="windowText" lastClr="000000"/>
              </a:solidFill>
            </a:endParaRPr>
          </a:p>
        </c:rich>
      </c:tx>
      <c:layout>
        <c:manualLayout>
          <c:xMode val="edge"/>
          <c:yMode val="edge"/>
          <c:x val="9.8893779702926884E-2"/>
          <c:y val="2.492211838006230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spPr>
            <a:ln w="19050" cap="rnd">
              <a:solidFill>
                <a:schemeClr val="accent2"/>
              </a:solidFill>
              <a:round/>
            </a:ln>
            <a:effectLst/>
          </c:spPr>
          <c:marker>
            <c:symbol val="circle"/>
            <c:size val="5"/>
            <c:spPr>
              <a:solidFill>
                <a:schemeClr val="accent2"/>
              </a:solidFill>
              <a:ln w="2540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Tabelle1!$C$3:$C$23</c:f>
              <c:numCache>
                <c:formatCode>General</c:formatCode>
                <c:ptCount val="21"/>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xVal>
          <c:yVal>
            <c:numRef>
              <c:f>Tabelle1!$D$3:$D$23</c:f>
              <c:numCache>
                <c:formatCode>General</c:formatCode>
                <c:ptCount val="21"/>
                <c:pt idx="2">
                  <c:v>10.9</c:v>
                </c:pt>
                <c:pt idx="3">
                  <c:v>13.1</c:v>
                </c:pt>
                <c:pt idx="4">
                  <c:v>13.9</c:v>
                </c:pt>
                <c:pt idx="5">
                  <c:v>15.4</c:v>
                </c:pt>
                <c:pt idx="6">
                  <c:v>15.2</c:v>
                </c:pt>
                <c:pt idx="7">
                  <c:v>19.7</c:v>
                </c:pt>
                <c:pt idx="8">
                  <c:v>21.8</c:v>
                </c:pt>
                <c:pt idx="9">
                  <c:v>24.3</c:v>
                </c:pt>
                <c:pt idx="10">
                  <c:v>29.8</c:v>
                </c:pt>
                <c:pt idx="11">
                  <c:v>36.200000000000003</c:v>
                </c:pt>
                <c:pt idx="12">
                  <c:v>43.7</c:v>
                </c:pt>
                <c:pt idx="13">
                  <c:v>54.9</c:v>
                </c:pt>
                <c:pt idx="14">
                  <c:v>72.599999999999994</c:v>
                </c:pt>
                <c:pt idx="15">
                  <c:v>128.6</c:v>
                </c:pt>
                <c:pt idx="16">
                  <c:v>165</c:v>
                </c:pt>
                <c:pt idx="17">
                  <c:v>249.8</c:v>
                </c:pt>
                <c:pt idx="18">
                  <c:v>250.1</c:v>
                </c:pt>
                <c:pt idx="19">
                  <c:v>257.7</c:v>
                </c:pt>
                <c:pt idx="20">
                  <c:v>277</c:v>
                </c:pt>
              </c:numCache>
            </c:numRef>
          </c:yVal>
          <c:smooth val="0"/>
        </c:ser>
        <c:dLbls>
          <c:dLblPos val="t"/>
          <c:showLegendKey val="0"/>
          <c:showVal val="1"/>
          <c:showCatName val="0"/>
          <c:showSerName val="0"/>
          <c:showPercent val="0"/>
          <c:showBubbleSize val="0"/>
        </c:dLbls>
        <c:axId val="448516456"/>
        <c:axId val="448516848"/>
      </c:scatterChart>
      <c:valAx>
        <c:axId val="448516456"/>
        <c:scaling>
          <c:orientation val="minMax"/>
          <c:max val="2018"/>
          <c:min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48516848"/>
        <c:crosses val="autoZero"/>
        <c:crossBetween val="midCat"/>
        <c:majorUnit val="1"/>
      </c:valAx>
      <c:valAx>
        <c:axId val="44851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485164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800" b="1" dirty="0" err="1"/>
              <a:t>Monthly</a:t>
            </a:r>
            <a:r>
              <a:rPr lang="de-DE" sz="1800" b="1" baseline="0" dirty="0"/>
              <a:t> </a:t>
            </a:r>
            <a:r>
              <a:rPr lang="de-DE" sz="1800" b="1" baseline="0" dirty="0" err="1"/>
              <a:t>Arrivals</a:t>
            </a:r>
            <a:r>
              <a:rPr lang="de-DE" sz="1800" b="1" baseline="0" dirty="0"/>
              <a:t> </a:t>
            </a:r>
            <a:r>
              <a:rPr lang="de-DE" sz="1800" b="1" baseline="0" dirty="0" err="1"/>
              <a:t>Cambodia</a:t>
            </a:r>
            <a:r>
              <a:rPr lang="de-DE" sz="1800" b="1" baseline="0" dirty="0"/>
              <a:t> </a:t>
            </a:r>
            <a:r>
              <a:rPr lang="de-DE" sz="1800" b="1" baseline="0" dirty="0" err="1"/>
              <a:t>from</a:t>
            </a:r>
            <a:r>
              <a:rPr lang="de-DE" sz="1800" b="1" baseline="0" dirty="0"/>
              <a:t> </a:t>
            </a:r>
            <a:r>
              <a:rPr lang="de-DE" sz="1800" b="1" baseline="0" dirty="0" err="1"/>
              <a:t>Mainland</a:t>
            </a:r>
            <a:r>
              <a:rPr lang="de-DE" sz="1800" b="1" baseline="0" dirty="0"/>
              <a:t> China 2014-2019</a:t>
            </a:r>
            <a:endParaRPr lang="de-DE" sz="1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Tabelle1!$C$3</c:f>
              <c:strCache>
                <c:ptCount val="1"/>
                <c:pt idx="0">
                  <c:v>ARRIVALS 2014</c:v>
                </c:pt>
              </c:strCache>
            </c:strRef>
          </c:tx>
          <c:spPr>
            <a:ln w="28575" cap="rnd">
              <a:solidFill>
                <a:schemeClr val="accent1"/>
              </a:solidFill>
              <a:round/>
            </a:ln>
            <a:effectLst/>
          </c:spPr>
          <c:marker>
            <c:symbol val="none"/>
          </c:marker>
          <c:cat>
            <c:strRef>
              <c:f>Tabelle1!$B$4:$B$16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Tabelle1!$C$4:$C$16</c:f>
              <c:numCache>
                <c:formatCode>#,##0</c:formatCode>
                <c:ptCount val="13"/>
                <c:pt idx="0">
                  <c:v>51200</c:v>
                </c:pt>
                <c:pt idx="1">
                  <c:v>61597</c:v>
                </c:pt>
                <c:pt idx="2">
                  <c:v>50071</c:v>
                </c:pt>
                <c:pt idx="3">
                  <c:v>41870</c:v>
                </c:pt>
                <c:pt idx="4">
                  <c:v>35919</c:v>
                </c:pt>
                <c:pt idx="5">
                  <c:v>34373</c:v>
                </c:pt>
                <c:pt idx="6">
                  <c:v>43215</c:v>
                </c:pt>
                <c:pt idx="7">
                  <c:v>46637</c:v>
                </c:pt>
                <c:pt idx="8">
                  <c:v>42448</c:v>
                </c:pt>
                <c:pt idx="9">
                  <c:v>48135</c:v>
                </c:pt>
                <c:pt idx="10">
                  <c:v>52395</c:v>
                </c:pt>
                <c:pt idx="11">
                  <c:v>52475</c:v>
                </c:pt>
              </c:numCache>
            </c:numRef>
          </c:val>
          <c:smooth val="0"/>
        </c:ser>
        <c:ser>
          <c:idx val="1"/>
          <c:order val="1"/>
          <c:tx>
            <c:strRef>
              <c:f>Tabelle1!$D$3</c:f>
              <c:strCache>
                <c:ptCount val="1"/>
                <c:pt idx="0">
                  <c:v>ARRIVALS 2015</c:v>
                </c:pt>
              </c:strCache>
            </c:strRef>
          </c:tx>
          <c:spPr>
            <a:ln w="28575" cap="rnd">
              <a:solidFill>
                <a:schemeClr val="accent2"/>
              </a:solidFill>
              <a:round/>
            </a:ln>
            <a:effectLst/>
          </c:spPr>
          <c:marker>
            <c:symbol val="none"/>
          </c:marker>
          <c:cat>
            <c:strRef>
              <c:f>Tabelle1!$B$4:$B$16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Tabelle1!$D$4:$D$16</c:f>
              <c:numCache>
                <c:formatCode>#,##0</c:formatCode>
                <c:ptCount val="13"/>
                <c:pt idx="0">
                  <c:v>53165</c:v>
                </c:pt>
                <c:pt idx="1">
                  <c:v>70965</c:v>
                </c:pt>
                <c:pt idx="2">
                  <c:v>62996</c:v>
                </c:pt>
                <c:pt idx="3">
                  <c:v>54800</c:v>
                </c:pt>
                <c:pt idx="4">
                  <c:v>47684</c:v>
                </c:pt>
                <c:pt idx="5">
                  <c:v>45432</c:v>
                </c:pt>
                <c:pt idx="6">
                  <c:v>57047</c:v>
                </c:pt>
                <c:pt idx="7">
                  <c:v>65766</c:v>
                </c:pt>
                <c:pt idx="8">
                  <c:v>55166</c:v>
                </c:pt>
                <c:pt idx="9">
                  <c:v>60266</c:v>
                </c:pt>
                <c:pt idx="10">
                  <c:v>56499</c:v>
                </c:pt>
                <c:pt idx="11">
                  <c:v>64926</c:v>
                </c:pt>
              </c:numCache>
            </c:numRef>
          </c:val>
          <c:smooth val="0"/>
        </c:ser>
        <c:ser>
          <c:idx val="2"/>
          <c:order val="2"/>
          <c:tx>
            <c:strRef>
              <c:f>Tabelle1!$E$3</c:f>
              <c:strCache>
                <c:ptCount val="1"/>
                <c:pt idx="0">
                  <c:v>ARRIVALS 2016</c:v>
                </c:pt>
              </c:strCache>
            </c:strRef>
          </c:tx>
          <c:spPr>
            <a:ln w="28575" cap="rnd">
              <a:solidFill>
                <a:schemeClr val="accent3"/>
              </a:solidFill>
              <a:round/>
            </a:ln>
            <a:effectLst/>
          </c:spPr>
          <c:marker>
            <c:symbol val="none"/>
          </c:marker>
          <c:cat>
            <c:strRef>
              <c:f>Tabelle1!$B$4:$B$16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Tabelle1!$E$4:$E$16</c:f>
              <c:numCache>
                <c:formatCode>#,##0</c:formatCode>
                <c:ptCount val="13"/>
                <c:pt idx="0">
                  <c:v>66764</c:v>
                </c:pt>
                <c:pt idx="1">
                  <c:v>81032</c:v>
                </c:pt>
                <c:pt idx="2">
                  <c:v>69417</c:v>
                </c:pt>
                <c:pt idx="3">
                  <c:v>57623</c:v>
                </c:pt>
                <c:pt idx="4">
                  <c:v>50370</c:v>
                </c:pt>
                <c:pt idx="5">
                  <c:v>53531</c:v>
                </c:pt>
                <c:pt idx="6">
                  <c:v>66220</c:v>
                </c:pt>
                <c:pt idx="7">
                  <c:v>69461</c:v>
                </c:pt>
                <c:pt idx="8">
                  <c:v>62865</c:v>
                </c:pt>
                <c:pt idx="9">
                  <c:v>75861</c:v>
                </c:pt>
                <c:pt idx="10">
                  <c:v>83358</c:v>
                </c:pt>
                <c:pt idx="11">
                  <c:v>93501</c:v>
                </c:pt>
              </c:numCache>
            </c:numRef>
          </c:val>
          <c:smooth val="0"/>
        </c:ser>
        <c:ser>
          <c:idx val="3"/>
          <c:order val="3"/>
          <c:tx>
            <c:strRef>
              <c:f>Tabelle1!$F$3</c:f>
              <c:strCache>
                <c:ptCount val="1"/>
                <c:pt idx="0">
                  <c:v>ARRIVALS 2017</c:v>
                </c:pt>
              </c:strCache>
            </c:strRef>
          </c:tx>
          <c:spPr>
            <a:ln w="28575" cap="rnd">
              <a:solidFill>
                <a:schemeClr val="accent4"/>
              </a:solidFill>
              <a:round/>
            </a:ln>
            <a:effectLst/>
          </c:spPr>
          <c:marker>
            <c:symbol val="none"/>
          </c:marker>
          <c:cat>
            <c:strRef>
              <c:f>Tabelle1!$B$4:$B$16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Tabelle1!$F$4:$F$16</c:f>
              <c:numCache>
                <c:formatCode>#,##0</c:formatCode>
                <c:ptCount val="13"/>
                <c:pt idx="0">
                  <c:v>80407</c:v>
                </c:pt>
                <c:pt idx="1">
                  <c:v>92031</c:v>
                </c:pt>
                <c:pt idx="2">
                  <c:v>100565</c:v>
                </c:pt>
                <c:pt idx="3">
                  <c:v>87780</c:v>
                </c:pt>
                <c:pt idx="4">
                  <c:v>80287</c:v>
                </c:pt>
                <c:pt idx="5">
                  <c:v>88897</c:v>
                </c:pt>
                <c:pt idx="6" formatCode="[$-1010409]#,##0;\-#,##0">
                  <c:v>107636</c:v>
                </c:pt>
                <c:pt idx="7">
                  <c:v>98744</c:v>
                </c:pt>
                <c:pt idx="8">
                  <c:v>104993</c:v>
                </c:pt>
                <c:pt idx="9">
                  <c:v>108516</c:v>
                </c:pt>
                <c:pt idx="10" formatCode="[$-1010409]#,##0;\-#,##0">
                  <c:v>127852</c:v>
                </c:pt>
                <c:pt idx="11">
                  <c:v>133074</c:v>
                </c:pt>
              </c:numCache>
            </c:numRef>
          </c:val>
          <c:smooth val="0"/>
        </c:ser>
        <c:ser>
          <c:idx val="4"/>
          <c:order val="4"/>
          <c:tx>
            <c:strRef>
              <c:f>Tabelle1!$G$3</c:f>
              <c:strCache>
                <c:ptCount val="1"/>
                <c:pt idx="0">
                  <c:v>ARRIVALS 2018</c:v>
                </c:pt>
              </c:strCache>
            </c:strRef>
          </c:tx>
          <c:spPr>
            <a:ln w="28575" cap="rnd">
              <a:solidFill>
                <a:schemeClr val="accent5"/>
              </a:solidFill>
              <a:round/>
            </a:ln>
            <a:effectLst/>
          </c:spPr>
          <c:marker>
            <c:symbol val="none"/>
          </c:marker>
          <c:cat>
            <c:strRef>
              <c:f>Tabelle1!$B$4:$B$16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Tabelle1!$G$4:$G$16</c:f>
              <c:numCache>
                <c:formatCode>#,##0</c:formatCode>
                <c:ptCount val="13"/>
                <c:pt idx="0">
                  <c:v>153207</c:v>
                </c:pt>
                <c:pt idx="1">
                  <c:v>164679</c:v>
                </c:pt>
                <c:pt idx="2">
                  <c:v>188054</c:v>
                </c:pt>
                <c:pt idx="3">
                  <c:v>141412</c:v>
                </c:pt>
                <c:pt idx="4">
                  <c:v>141035</c:v>
                </c:pt>
                <c:pt idx="5">
                  <c:v>143376</c:v>
                </c:pt>
                <c:pt idx="6">
                  <c:v>163906</c:v>
                </c:pt>
                <c:pt idx="7">
                  <c:v>182768</c:v>
                </c:pt>
                <c:pt idx="8">
                  <c:v>162284</c:v>
                </c:pt>
                <c:pt idx="9">
                  <c:v>188125</c:v>
                </c:pt>
                <c:pt idx="10" formatCode="[$-1010409]#,##0;\-#,##0">
                  <c:v>196069</c:v>
                </c:pt>
                <c:pt idx="11">
                  <c:v>199528</c:v>
                </c:pt>
              </c:numCache>
            </c:numRef>
          </c:val>
          <c:smooth val="0"/>
        </c:ser>
        <c:ser>
          <c:idx val="5"/>
          <c:order val="5"/>
          <c:tx>
            <c:strRef>
              <c:f>Tabelle1!$H$3</c:f>
              <c:strCache>
                <c:ptCount val="1"/>
                <c:pt idx="0">
                  <c:v>ARRIVALS 2019</c:v>
                </c:pt>
              </c:strCache>
            </c:strRef>
          </c:tx>
          <c:spPr>
            <a:ln w="28575" cap="rnd">
              <a:solidFill>
                <a:schemeClr val="accent6"/>
              </a:solidFill>
              <a:round/>
            </a:ln>
            <a:effectLst/>
          </c:spPr>
          <c:marker>
            <c:symbol val="none"/>
          </c:marker>
          <c:cat>
            <c:strRef>
              <c:f>Tabelle1!$B$4:$B$16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Tabelle1!$H$4:$H$16</c:f>
              <c:numCache>
                <c:formatCode>#,##0</c:formatCode>
                <c:ptCount val="13"/>
                <c:pt idx="0">
                  <c:v>182449</c:v>
                </c:pt>
                <c:pt idx="1">
                  <c:v>236123</c:v>
                </c:pt>
                <c:pt idx="2">
                  <c:v>264836</c:v>
                </c:pt>
                <c:pt idx="3">
                  <c:v>203603</c:v>
                </c:pt>
                <c:pt idx="4">
                  <c:v>216531</c:v>
                </c:pt>
                <c:pt idx="5">
                  <c:v>188916</c:v>
                </c:pt>
              </c:numCache>
            </c:numRef>
          </c:val>
          <c:smooth val="0"/>
        </c:ser>
        <c:dLbls>
          <c:showLegendKey val="0"/>
          <c:showVal val="0"/>
          <c:showCatName val="0"/>
          <c:showSerName val="0"/>
          <c:showPercent val="0"/>
          <c:showBubbleSize val="0"/>
        </c:dLbls>
        <c:smooth val="0"/>
        <c:axId val="450475448"/>
        <c:axId val="450475840"/>
      </c:lineChart>
      <c:catAx>
        <c:axId val="45047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50475840"/>
        <c:crosses val="autoZero"/>
        <c:auto val="1"/>
        <c:lblAlgn val="ctr"/>
        <c:lblOffset val="100"/>
        <c:noMultiLvlLbl val="0"/>
      </c:catAx>
      <c:valAx>
        <c:axId val="450475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50475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de-DE" sz="2160" b="1" i="0" u="none" strike="noStrike" kern="1200" spc="0" baseline="0">
                <a:solidFill>
                  <a:prstClr val="black">
                    <a:lumMod val="65000"/>
                    <a:lumOff val="35000"/>
                  </a:prstClr>
                </a:solidFill>
                <a:latin typeface="+mn-lt"/>
                <a:ea typeface="+mn-ea"/>
                <a:cs typeface="+mn-cs"/>
              </a:defRPr>
            </a:pPr>
            <a:r>
              <a:rPr lang="de-DE" dirty="0"/>
              <a:t>Annual </a:t>
            </a:r>
            <a:r>
              <a:rPr lang="de-DE" dirty="0" err="1"/>
              <a:t>Arrivals</a:t>
            </a:r>
            <a:r>
              <a:rPr lang="de-DE" dirty="0"/>
              <a:t> </a:t>
            </a:r>
            <a:r>
              <a:rPr lang="de-DE" sz="2000" dirty="0" err="1"/>
              <a:t>Cambodia</a:t>
            </a:r>
            <a:r>
              <a:rPr lang="de-DE" sz="2000" dirty="0"/>
              <a:t> </a:t>
            </a:r>
            <a:r>
              <a:rPr lang="de-DE" dirty="0" err="1"/>
              <a:t>from</a:t>
            </a:r>
            <a:r>
              <a:rPr lang="de-DE" dirty="0"/>
              <a:t> </a:t>
            </a:r>
            <a:r>
              <a:rPr lang="de-DE" dirty="0" err="1"/>
              <a:t>Mainland</a:t>
            </a:r>
            <a:r>
              <a:rPr lang="de-DE" dirty="0"/>
              <a:t> China 2014-2019</a:t>
            </a:r>
          </a:p>
        </c:rich>
      </c:tx>
      <c:layout/>
      <c:overlay val="0"/>
      <c:spPr>
        <a:noFill/>
        <a:ln>
          <a:noFill/>
        </a:ln>
        <a:effectLst/>
      </c:spPr>
      <c:txPr>
        <a:bodyPr rot="0" spcFirstLastPara="1" vertOverflow="ellipsis" vert="horz" wrap="square" anchor="ctr" anchorCtr="1"/>
        <a:lstStyle/>
        <a:p>
          <a:pPr>
            <a:defRPr lang="de-DE" sz="2160" b="1" i="0" u="none" strike="noStrike" kern="1200" spc="0" baseline="0">
              <a:solidFill>
                <a:prstClr val="black">
                  <a:lumMod val="65000"/>
                  <a:lumOff val="35000"/>
                </a:prst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de-DE" sz="1100" b="1" i="0" u="none" strike="noStrike" kern="1200" spc="0" baseline="0">
                    <a:solidFill>
                      <a:prstClr val="black">
                        <a:lumMod val="65000"/>
                        <a:lumOff val="35000"/>
                      </a:prst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Tabelle1!$B$32:$F$32</c:f>
              <c:numCache>
                <c:formatCode>General</c:formatCode>
                <c:ptCount val="5"/>
                <c:pt idx="0">
                  <c:v>2014</c:v>
                </c:pt>
                <c:pt idx="1">
                  <c:v>2015</c:v>
                </c:pt>
                <c:pt idx="2">
                  <c:v>2016</c:v>
                </c:pt>
                <c:pt idx="3">
                  <c:v>2017</c:v>
                </c:pt>
                <c:pt idx="4">
                  <c:v>2018</c:v>
                </c:pt>
              </c:numCache>
            </c:numRef>
          </c:cat>
          <c:val>
            <c:numRef>
              <c:f>Tabelle1!$B$33:$F$33</c:f>
              <c:numCache>
                <c:formatCode>#,##0</c:formatCode>
                <c:ptCount val="5"/>
                <c:pt idx="0">
                  <c:v>560335</c:v>
                </c:pt>
                <c:pt idx="1">
                  <c:v>694712</c:v>
                </c:pt>
                <c:pt idx="2" formatCode="#,##0_ ;\-#,##0\ ">
                  <c:v>830003</c:v>
                </c:pt>
                <c:pt idx="3">
                  <c:v>1210782</c:v>
                </c:pt>
                <c:pt idx="4">
                  <c:v>2024443</c:v>
                </c:pt>
              </c:numCache>
            </c:numRef>
          </c:val>
        </c:ser>
        <c:dLbls>
          <c:showLegendKey val="0"/>
          <c:showVal val="0"/>
          <c:showCatName val="0"/>
          <c:showSerName val="0"/>
          <c:showPercent val="0"/>
          <c:showBubbleSize val="0"/>
        </c:dLbls>
        <c:gapWidth val="219"/>
        <c:overlap val="-27"/>
        <c:axId val="450476624"/>
        <c:axId val="450477016"/>
      </c:barChart>
      <c:catAx>
        <c:axId val="45047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de-DE" sz="1800" b="1" i="0" u="none" strike="noStrike" kern="1200" spc="0" baseline="0">
                <a:solidFill>
                  <a:prstClr val="black">
                    <a:lumMod val="65000"/>
                    <a:lumOff val="35000"/>
                  </a:prstClr>
                </a:solidFill>
                <a:latin typeface="+mn-lt"/>
                <a:ea typeface="+mn-ea"/>
                <a:cs typeface="+mn-cs"/>
              </a:defRPr>
            </a:pPr>
            <a:endParaRPr lang="de-DE"/>
          </a:p>
        </c:txPr>
        <c:crossAx val="450477016"/>
        <c:crosses val="autoZero"/>
        <c:auto val="1"/>
        <c:lblAlgn val="ctr"/>
        <c:lblOffset val="100"/>
        <c:noMultiLvlLbl val="0"/>
      </c:catAx>
      <c:valAx>
        <c:axId val="450477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de-DE" sz="1800" b="1" i="0" u="none" strike="noStrike" kern="1200" spc="0" baseline="0">
                <a:solidFill>
                  <a:prstClr val="black">
                    <a:lumMod val="65000"/>
                    <a:lumOff val="35000"/>
                  </a:prstClr>
                </a:solidFill>
                <a:latin typeface="+mn-lt"/>
                <a:ea typeface="+mn-ea"/>
                <a:cs typeface="+mn-cs"/>
              </a:defRPr>
            </a:pPr>
            <a:endParaRPr lang="de-DE"/>
          </a:p>
        </c:txPr>
        <c:crossAx val="450476624"/>
        <c:crosses val="autoZero"/>
        <c:crossBetween val="between"/>
      </c:valAx>
      <c:spPr>
        <a:noFill/>
        <a:ln>
          <a:noFill/>
        </a:ln>
        <a:effectLst/>
      </c:spPr>
    </c:plotArea>
    <c:plotVisOnly val="1"/>
    <c:dispBlanksAs val="gap"/>
    <c:showDLblsOverMax val="0"/>
  </c:chart>
  <c:spPr>
    <a:noFill/>
    <a:ln>
      <a:noFill/>
    </a:ln>
    <a:effectLst/>
  </c:spPr>
  <c:txPr>
    <a:bodyPr/>
    <a:lstStyle/>
    <a:p>
      <a:pPr algn="ctr" rtl="0">
        <a:defRPr lang="de-DE" sz="1800" b="1" i="0" u="none" strike="noStrike" kern="1200" spc="0" baseline="0">
          <a:solidFill>
            <a:prstClr val="black">
              <a:lumMod val="65000"/>
              <a:lumOff val="35000"/>
            </a:prstClr>
          </a:solidFill>
          <a:latin typeface="+mn-lt"/>
          <a:ea typeface="+mn-ea"/>
          <a:cs typeface="+mn-cs"/>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de-DE" sz="2160" b="1" i="0" u="none" strike="noStrike" kern="1200" spc="0" baseline="0" dirty="0" smtClean="0">
                <a:solidFill>
                  <a:prstClr val="black">
                    <a:lumMod val="65000"/>
                    <a:lumOff val="35000"/>
                  </a:prstClr>
                </a:solidFill>
                <a:latin typeface="+mn-lt"/>
                <a:ea typeface="+mn-ea"/>
                <a:cs typeface="+mn-cs"/>
              </a:defRPr>
            </a:pPr>
            <a:r>
              <a:rPr lang="de-DE" sz="2000" b="1" i="0" u="none" strike="noStrike" kern="1200" spc="0" baseline="0" dirty="0" smtClean="0">
                <a:solidFill>
                  <a:prstClr val="black">
                    <a:lumMod val="65000"/>
                    <a:lumOff val="35000"/>
                  </a:prstClr>
                </a:solidFill>
                <a:latin typeface="+mn-lt"/>
                <a:ea typeface="+mn-ea"/>
                <a:cs typeface="+mn-cs"/>
              </a:rPr>
              <a:t>Market Share of Cambodia of Total Chinese Outbound Tourism Market</a:t>
            </a:r>
          </a:p>
        </c:rich>
      </c:tx>
      <c:layout/>
      <c:overlay val="0"/>
      <c:spPr>
        <a:noFill/>
        <a:ln>
          <a:noFill/>
        </a:ln>
        <a:effectLst/>
      </c:spPr>
      <c:txPr>
        <a:bodyPr rot="0" spcFirstLastPara="1" vertOverflow="ellipsis" vert="horz" wrap="square" anchor="ctr" anchorCtr="1"/>
        <a:lstStyle/>
        <a:p>
          <a:pPr algn="ctr" rtl="0">
            <a:defRPr lang="de-DE" sz="2160" b="1" i="0" u="none" strike="noStrike" kern="1200" spc="0" baseline="0" dirty="0" smtClean="0">
              <a:solidFill>
                <a:prstClr val="black">
                  <a:lumMod val="65000"/>
                  <a:lumOff val="35000"/>
                </a:prst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Tabelle1!$B$39:$G$39</c:f>
              <c:strCache>
                <c:ptCount val="6"/>
                <c:pt idx="0">
                  <c:v>2014</c:v>
                </c:pt>
                <c:pt idx="1">
                  <c:v>2015</c:v>
                </c:pt>
                <c:pt idx="2">
                  <c:v>2016</c:v>
                </c:pt>
                <c:pt idx="3">
                  <c:v>2017</c:v>
                </c:pt>
                <c:pt idx="4">
                  <c:v>2018</c:v>
                </c:pt>
                <c:pt idx="5">
                  <c:v>2019 H1</c:v>
                </c:pt>
              </c:strCache>
            </c:strRef>
          </c:cat>
          <c:val>
            <c:numRef>
              <c:f>Tabelle1!$B$40:$G$40</c:f>
              <c:numCache>
                <c:formatCode>#,##0.00</c:formatCode>
                <c:ptCount val="6"/>
                <c:pt idx="0">
                  <c:v>0.49</c:v>
                </c:pt>
                <c:pt idx="1">
                  <c:v>0.52</c:v>
                </c:pt>
                <c:pt idx="2">
                  <c:v>0.61</c:v>
                </c:pt>
                <c:pt idx="3">
                  <c:v>0.83</c:v>
                </c:pt>
                <c:pt idx="4">
                  <c:v>1.25</c:v>
                </c:pt>
                <c:pt idx="5">
                  <c:v>1.45</c:v>
                </c:pt>
              </c:numCache>
            </c:numRef>
          </c:val>
        </c:ser>
        <c:dLbls>
          <c:showLegendKey val="0"/>
          <c:showVal val="0"/>
          <c:showCatName val="0"/>
          <c:showSerName val="0"/>
          <c:showPercent val="0"/>
          <c:showBubbleSize val="0"/>
        </c:dLbls>
        <c:gapWidth val="219"/>
        <c:overlap val="-27"/>
        <c:axId val="450477800"/>
        <c:axId val="450478192"/>
      </c:barChart>
      <c:catAx>
        <c:axId val="45047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450478192"/>
        <c:crosses val="autoZero"/>
        <c:auto val="1"/>
        <c:lblAlgn val="ctr"/>
        <c:lblOffset val="100"/>
        <c:noMultiLvlLbl val="0"/>
      </c:catAx>
      <c:valAx>
        <c:axId val="450478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450477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4657CDA-40A5-41F6-B228-B5768B7CA9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 xmlns:a16="http://schemas.microsoft.com/office/drawing/2014/main" id="{8A16BFBF-FB9C-4C4B-BB6E-41F8F7667B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C7229C-EC81-452A-AFD5-2CF534AF838B}" type="datetimeFigureOut">
              <a:rPr lang="de-DE" smtClean="0"/>
              <a:t>30.09.2019</a:t>
            </a:fld>
            <a:endParaRPr lang="de-DE"/>
          </a:p>
        </p:txBody>
      </p:sp>
      <p:sp>
        <p:nvSpPr>
          <p:cNvPr id="4" name="Footer Placeholder 3">
            <a:extLst>
              <a:ext uri="{FF2B5EF4-FFF2-40B4-BE49-F238E27FC236}">
                <a16:creationId xmlns="" xmlns:a16="http://schemas.microsoft.com/office/drawing/2014/main" id="{921BB78E-B55E-413A-A4CD-3DB241E67F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 xmlns:a16="http://schemas.microsoft.com/office/drawing/2014/main" id="{1737FFAB-C522-4721-852E-915AB7B142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25BD04-93A8-437E-99BB-B1B1124056BB}" type="slidenum">
              <a:rPr lang="de-DE" smtClean="0"/>
              <a:t>‹Nr.›</a:t>
            </a:fld>
            <a:endParaRPr lang="de-DE"/>
          </a:p>
        </p:txBody>
      </p:sp>
    </p:spTree>
    <p:extLst>
      <p:ext uri="{BB962C8B-B14F-4D97-AF65-F5344CB8AC3E}">
        <p14:creationId xmlns:p14="http://schemas.microsoft.com/office/powerpoint/2010/main" val="42557500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020E2-0F00-453F-8248-3661E2E9C3D2}" type="datetimeFigureOut">
              <a:rPr lang="de-DE" smtClean="0"/>
              <a:t>30.09.2019</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04A31-265A-48EC-9F63-38D854BD6199}" type="slidenum">
              <a:rPr lang="de-DE" smtClean="0"/>
              <a:t>‹Nr.›</a:t>
            </a:fld>
            <a:endParaRPr lang="de-DE"/>
          </a:p>
        </p:txBody>
      </p:sp>
    </p:spTree>
    <p:extLst>
      <p:ext uri="{BB962C8B-B14F-4D97-AF65-F5344CB8AC3E}">
        <p14:creationId xmlns:p14="http://schemas.microsoft.com/office/powerpoint/2010/main" val="3269171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fPAeqIxCV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AU" sz="1200" dirty="0" smtClean="0">
                <a:solidFill>
                  <a:srgbClr val="FF0000"/>
                </a:solidFill>
              </a:rPr>
              <a:t>While the first wave of Chinese outbound tourists were predominantly middle-aged, the demographic age mix is becoming increasingly diverse. </a:t>
            </a:r>
          </a:p>
          <a:p>
            <a:pPr marL="0" indent="0">
              <a:buNone/>
            </a:pPr>
            <a:endParaRPr lang="en-AU" sz="1200" dirty="0" smtClean="0">
              <a:solidFill>
                <a:srgbClr val="FF0000"/>
              </a:solidFill>
            </a:endParaRPr>
          </a:p>
          <a:p>
            <a:pPr marL="0" indent="0">
              <a:buNone/>
            </a:pPr>
            <a:r>
              <a:rPr lang="en-AU" sz="1200" dirty="0" smtClean="0">
                <a:solidFill>
                  <a:srgbClr val="FF0000"/>
                </a:solidFill>
              </a:rPr>
              <a:t>As things stand, as </a:t>
            </a:r>
            <a:r>
              <a:rPr lang="en-AU" sz="1200" b="1" dirty="0" smtClean="0">
                <a:solidFill>
                  <a:srgbClr val="FF0000"/>
                </a:solidFill>
              </a:rPr>
              <a:t>close to 60%</a:t>
            </a:r>
            <a:r>
              <a:rPr lang="en-AU" sz="1200" dirty="0" smtClean="0">
                <a:solidFill>
                  <a:srgbClr val="FF0000"/>
                </a:solidFill>
              </a:rPr>
              <a:t> of today’s travellers </a:t>
            </a:r>
            <a:r>
              <a:rPr lang="en-AU" sz="1200" b="1" dirty="0" smtClean="0">
                <a:solidFill>
                  <a:srgbClr val="FF0000"/>
                </a:solidFill>
              </a:rPr>
              <a:t>were born after 1980</a:t>
            </a:r>
            <a:r>
              <a:rPr lang="en-AU" sz="1200" dirty="0" smtClean="0">
                <a:solidFill>
                  <a:srgbClr val="FF0000"/>
                </a:solidFill>
              </a:rPr>
              <a:t>, with many of these even having being born since 1990.</a:t>
            </a:r>
          </a:p>
          <a:p>
            <a:pPr marL="0" indent="0">
              <a:buNone/>
            </a:pPr>
            <a:endParaRPr lang="en-AU" sz="1200" dirty="0" smtClean="0">
              <a:solidFill>
                <a:srgbClr val="FF0000"/>
              </a:solidFill>
            </a:endParaRPr>
          </a:p>
          <a:p>
            <a:pPr marL="0" indent="0">
              <a:buNone/>
            </a:pPr>
            <a:r>
              <a:rPr lang="en-AU" sz="1200" dirty="0" smtClean="0">
                <a:solidFill>
                  <a:srgbClr val="FF0000"/>
                </a:solidFill>
              </a:rPr>
              <a:t>As many of China’s first generation to become rich begin to reach their 60’s, they are finding themselves with more free time on their hands and are looking to invest their free time and money in travelling the world. Even those who were too old to benefit directly from China’s economic development are beginning to join their younger compatriots overseas, as their wealthier children pay for their international trips.</a:t>
            </a:r>
          </a:p>
          <a:p>
            <a:endParaRPr lang="de-DE" dirty="0" smtClean="0"/>
          </a:p>
          <a:p>
            <a:pPr marL="0" indent="0">
              <a:buNone/>
            </a:pPr>
            <a:r>
              <a:rPr lang="en-AU" dirty="0" smtClean="0">
                <a:solidFill>
                  <a:srgbClr val="FF0000"/>
                </a:solidFill>
              </a:rPr>
              <a:t>The growing numbers of younger Chinese people travelling abroad is being particularly driven by educational factors. </a:t>
            </a:r>
          </a:p>
          <a:p>
            <a:pPr marL="0" indent="0">
              <a:buNone/>
            </a:pPr>
            <a:endParaRPr lang="en-AU" dirty="0" smtClean="0">
              <a:solidFill>
                <a:srgbClr val="FF0000"/>
              </a:solidFill>
            </a:endParaRPr>
          </a:p>
          <a:p>
            <a:pPr marL="0" indent="0">
              <a:buNone/>
            </a:pPr>
            <a:r>
              <a:rPr lang="en-AU" dirty="0" smtClean="0">
                <a:solidFill>
                  <a:srgbClr val="FF0000"/>
                </a:solidFill>
              </a:rPr>
              <a:t>The most prominent example of this is the large number of Chinese tertiary students attending universities in countries such as the United States, Australia and the United Kingdom. </a:t>
            </a:r>
          </a:p>
          <a:p>
            <a:pPr marL="0" indent="0">
              <a:buNone/>
            </a:pPr>
            <a:endParaRPr lang="en-AU" dirty="0" smtClean="0">
              <a:solidFill>
                <a:srgbClr val="FF0000"/>
              </a:solidFill>
            </a:endParaRPr>
          </a:p>
          <a:p>
            <a:pPr marL="0" indent="0">
              <a:buNone/>
            </a:pPr>
            <a:r>
              <a:rPr lang="en-AU" dirty="0" smtClean="0">
                <a:solidFill>
                  <a:srgbClr val="FF0000"/>
                </a:solidFill>
              </a:rPr>
              <a:t>This has led to a growing industry of parents taking their children overseas to make campus visits before carefully choosing which university their child should go to. </a:t>
            </a:r>
          </a:p>
          <a:p>
            <a:pPr marL="0" indent="0">
              <a:buNone/>
            </a:pPr>
            <a:endParaRPr lang="en-AU" dirty="0" smtClean="0">
              <a:solidFill>
                <a:srgbClr val="FF0000"/>
              </a:solidFill>
            </a:endParaRPr>
          </a:p>
          <a:p>
            <a:pPr marL="0" indent="0">
              <a:buNone/>
            </a:pPr>
            <a:r>
              <a:rPr lang="en-AU" dirty="0" smtClean="0">
                <a:solidFill>
                  <a:srgbClr val="FF0000"/>
                </a:solidFill>
              </a:rPr>
              <a:t>While studying abroad, these Chinese students will also often attract their parents and friends as VFR (Visiting Friends and Relatives) travellers, drawing further Chinese arrivals to the destination. </a:t>
            </a:r>
          </a:p>
          <a:p>
            <a:pPr marL="0" indent="0">
              <a:buNone/>
            </a:pPr>
            <a:endParaRPr lang="en-AU" dirty="0" smtClean="0">
              <a:solidFill>
                <a:srgbClr val="FF0000"/>
              </a:solidFill>
            </a:endParaRPr>
          </a:p>
          <a:p>
            <a:pPr marL="0" indent="0">
              <a:buNone/>
            </a:pPr>
            <a:r>
              <a:rPr lang="en-AU" dirty="0" smtClean="0">
                <a:solidFill>
                  <a:srgbClr val="FF0000"/>
                </a:solidFill>
              </a:rPr>
              <a:t>Another lucrative by-product of this trend is the large sums of money Chinese parents invest in property and other study-related assets for their children when they are studying overseas.  </a:t>
            </a:r>
          </a:p>
          <a:p>
            <a:endParaRPr lang="de-DE" dirty="0" smtClean="0"/>
          </a:p>
          <a:p>
            <a:pPr marL="0" indent="0">
              <a:buNone/>
            </a:pPr>
            <a:r>
              <a:rPr lang="en-US" dirty="0" smtClean="0">
                <a:solidFill>
                  <a:srgbClr val="FF0000"/>
                </a:solidFill>
              </a:rPr>
              <a:t>The trend of young Chinese people studying overseas is </a:t>
            </a:r>
            <a:r>
              <a:rPr lang="en-US" b="1" dirty="0" smtClean="0">
                <a:solidFill>
                  <a:srgbClr val="FF0000"/>
                </a:solidFill>
              </a:rPr>
              <a:t>now also beginning to spread beyond tertiary education</a:t>
            </a:r>
            <a:r>
              <a:rPr lang="en-US" dirty="0" smtClean="0">
                <a:solidFill>
                  <a:srgbClr val="FF0000"/>
                </a:solidFill>
              </a:rPr>
              <a:t> to secondary-level students. </a:t>
            </a:r>
          </a:p>
          <a:p>
            <a:pPr marL="0" indent="0">
              <a:buNone/>
            </a:pPr>
            <a:endParaRPr lang="en-US" dirty="0" smtClean="0">
              <a:solidFill>
                <a:srgbClr val="FF0000"/>
              </a:solidFill>
            </a:endParaRPr>
          </a:p>
          <a:p>
            <a:pPr marL="0" indent="0">
              <a:buNone/>
            </a:pPr>
            <a:r>
              <a:rPr lang="en-US" dirty="0" smtClean="0">
                <a:solidFill>
                  <a:srgbClr val="FF0000"/>
                </a:solidFill>
              </a:rPr>
              <a:t>Teenaged school children of affluent parents are increasingly being sent abroad for overseas semesters and summer camps in order to increase their international experience, as well as gaining a more “elite” status within Chinese society. </a:t>
            </a:r>
          </a:p>
          <a:p>
            <a:pPr marL="0" indent="0">
              <a:buNone/>
            </a:pPr>
            <a:endParaRPr lang="en-US" dirty="0" smtClean="0">
              <a:solidFill>
                <a:srgbClr val="FF0000"/>
              </a:solidFill>
            </a:endParaRPr>
          </a:p>
          <a:p>
            <a:pPr marL="0" indent="0">
              <a:buNone/>
            </a:pPr>
            <a:r>
              <a:rPr lang="en-US" dirty="0" smtClean="0">
                <a:solidFill>
                  <a:srgbClr val="FF0000"/>
                </a:solidFill>
              </a:rPr>
              <a:t>Furthermore, younger children are being brought on overseas trips by their parents in increasing numbers as a means of “expanding their horizons”, and thereby tapping into the Chinese perception of travel as a form of education in itself. </a:t>
            </a:r>
          </a:p>
          <a:p>
            <a:pPr marL="0" indent="0">
              <a:buNone/>
            </a:pPr>
            <a:endParaRPr lang="en-US" dirty="0" smtClean="0">
              <a:solidFill>
                <a:srgbClr val="FF0000"/>
              </a:solidFill>
            </a:endParaRPr>
          </a:p>
          <a:p>
            <a:pPr marL="0" indent="0">
              <a:buNone/>
            </a:pPr>
            <a:r>
              <a:rPr lang="en-US" b="1" dirty="0" smtClean="0">
                <a:solidFill>
                  <a:srgbClr val="FF0000"/>
                </a:solidFill>
              </a:rPr>
              <a:t>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Silver Travelers - China Outbound Travel Pulse - Episode 2</a:t>
            </a:r>
            <a:endParaRPr lang="en-US" dirty="0" smtClean="0">
              <a:solidFill>
                <a:srgbClr val="FF0000"/>
              </a:solidFill>
            </a:endParaRPr>
          </a:p>
          <a:p>
            <a:pPr marL="0" indent="0">
              <a:buNone/>
            </a:pPr>
            <a:r>
              <a:rPr lang="de-DE" dirty="0" smtClean="0">
                <a:solidFill>
                  <a:srgbClr val="FF0000"/>
                </a:solidFill>
              </a:rPr>
              <a:t>https://www.youtube.com/watch?v=ufPAeqIxCV0</a:t>
            </a:r>
          </a:p>
          <a:p>
            <a:endParaRPr lang="de-DE" dirty="0" smtClean="0"/>
          </a:p>
        </p:txBody>
      </p:sp>
      <p:sp>
        <p:nvSpPr>
          <p:cNvPr id="4" name="Foliennummernplatzhalter 3"/>
          <p:cNvSpPr>
            <a:spLocks noGrp="1"/>
          </p:cNvSpPr>
          <p:nvPr>
            <p:ph type="sldNum" sz="quarter" idx="10"/>
          </p:nvPr>
        </p:nvSpPr>
        <p:spPr/>
        <p:txBody>
          <a:bodyPr/>
          <a:lstStyle/>
          <a:p>
            <a:fld id="{C43BEBB4-2FB9-454D-973F-E6D392BA6B46}" type="slidenum">
              <a:rPr lang="de-DE" smtClean="0"/>
              <a:t>9</a:t>
            </a:fld>
            <a:endParaRPr lang="de-DE"/>
          </a:p>
        </p:txBody>
      </p:sp>
    </p:spTree>
    <p:extLst>
      <p:ext uri="{BB962C8B-B14F-4D97-AF65-F5344CB8AC3E}">
        <p14:creationId xmlns:p14="http://schemas.microsoft.com/office/powerpoint/2010/main" val="428113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AU" sz="1200" dirty="0" smtClean="0">
                <a:solidFill>
                  <a:srgbClr val="FF0000"/>
                </a:solidFill>
              </a:rPr>
              <a:t>Crucially, as an increasing number of China’s citizens gain more international experience, patterns in the </a:t>
            </a:r>
            <a:r>
              <a:rPr lang="en-AU" sz="1200" b="1" dirty="0" smtClean="0">
                <a:solidFill>
                  <a:srgbClr val="FF0000"/>
                </a:solidFill>
              </a:rPr>
              <a:t>travel preferences of outbound tourists from different parts of the country </a:t>
            </a:r>
            <a:r>
              <a:rPr lang="en-AU" sz="1200" dirty="0" smtClean="0">
                <a:solidFill>
                  <a:srgbClr val="FF0000"/>
                </a:solidFill>
              </a:rPr>
              <a:t>are becoming increasingly clear. These can be influenced by a number of factors, ranging from geographical location, to the availability of flight connections. </a:t>
            </a:r>
          </a:p>
          <a:p>
            <a:pPr marL="0" indent="0">
              <a:buNone/>
            </a:pPr>
            <a:endParaRPr lang="en-AU" dirty="0" smtClean="0">
              <a:solidFill>
                <a:srgbClr val="FF0000"/>
              </a:solidFill>
            </a:endParaRPr>
          </a:p>
          <a:p>
            <a:pPr marL="0" indent="0">
              <a:buNone/>
            </a:pPr>
            <a:r>
              <a:rPr lang="en-US" sz="1200" b="0" i="0" kern="1200" dirty="0" smtClean="0">
                <a:solidFill>
                  <a:schemeClr val="tx1"/>
                </a:solidFill>
                <a:effectLst/>
                <a:latin typeface="+mn-lt"/>
                <a:ea typeface="+mn-ea"/>
                <a:cs typeface="+mn-cs"/>
              </a:rPr>
              <a:t>While less than 10% of Chinese citizens hold passports, the majority of these come from the country's first and second tier cities. </a:t>
            </a:r>
            <a:r>
              <a:rPr lang="en-AU" sz="1200" b="0" i="0" kern="1200" dirty="0" smtClean="0">
                <a:solidFill>
                  <a:srgbClr val="FF0000"/>
                </a:solidFill>
                <a:effectLst/>
                <a:latin typeface="+mn-lt"/>
                <a:ea typeface="+mn-ea"/>
                <a:cs typeface="+mn-cs"/>
              </a:rPr>
              <a:t>M</a:t>
            </a:r>
            <a:r>
              <a:rPr lang="en-AU" dirty="0" smtClean="0">
                <a:solidFill>
                  <a:srgbClr val="FF0000"/>
                </a:solidFill>
              </a:rPr>
              <a:t>any of these more experienced and increasingly-independent travellers, especially those from first tier cities, are moving away from destinations popular with Chinese crowds in favour of</a:t>
            </a:r>
            <a:r>
              <a:rPr lang="en-AU" baseline="0" dirty="0" smtClean="0">
                <a:solidFill>
                  <a:srgbClr val="FF0000"/>
                </a:solidFill>
              </a:rPr>
              <a:t> </a:t>
            </a:r>
            <a:r>
              <a:rPr lang="en-AU" b="1" dirty="0" smtClean="0">
                <a:solidFill>
                  <a:srgbClr val="FF0000"/>
                </a:solidFill>
              </a:rPr>
              <a:t>more novel, less-visited locations</a:t>
            </a:r>
            <a:r>
              <a:rPr lang="en-AU" dirty="0" smtClean="0">
                <a:solidFill>
                  <a:srgbClr val="FF0000"/>
                </a:solidFill>
              </a:rPr>
              <a:t>. </a:t>
            </a:r>
          </a:p>
          <a:p>
            <a:pPr marL="0" indent="0">
              <a:buNone/>
            </a:pPr>
            <a:endParaRPr lang="en-AU" dirty="0" smtClean="0">
              <a:solidFill>
                <a:srgbClr val="FF0000"/>
              </a:solidFill>
            </a:endParaRPr>
          </a:p>
          <a:p>
            <a:pPr marL="0" indent="0">
              <a:buNone/>
            </a:pPr>
            <a:r>
              <a:rPr lang="en-AU" sz="1200" dirty="0" smtClean="0">
                <a:solidFill>
                  <a:srgbClr val="FF0000"/>
                </a:solidFill>
              </a:rPr>
              <a:t>While many of China’s travel pioneers are gaining more overseas experience, they are being joined by </a:t>
            </a:r>
            <a:r>
              <a:rPr lang="en-AU" sz="1200" b="1" dirty="0" smtClean="0">
                <a:solidFill>
                  <a:srgbClr val="FF0000"/>
                </a:solidFill>
              </a:rPr>
              <a:t>growing numbers of residents of third and even fourth tier cities</a:t>
            </a:r>
            <a:r>
              <a:rPr lang="en-AU" sz="1200" dirty="0" smtClean="0">
                <a:solidFill>
                  <a:srgbClr val="FF0000"/>
                </a:solidFill>
              </a:rPr>
              <a:t> taking their first trips abroad. Like 60% of all Chinese outbound tourists, these travellers tend to travel in groups. This growth is being aided by the growing numbers of international flights and visa centres becoming available outside of first tier cities. </a:t>
            </a:r>
          </a:p>
          <a:p>
            <a:pPr marL="0" indent="0">
              <a:buNone/>
            </a:pPr>
            <a:endParaRPr lang="en-AU" dirty="0" smtClean="0">
              <a:solidFill>
                <a:srgbClr val="FF0000"/>
              </a:solidFill>
            </a:endParaRPr>
          </a:p>
          <a:p>
            <a:endParaRPr lang="de-DE" dirty="0"/>
          </a:p>
        </p:txBody>
      </p:sp>
      <p:sp>
        <p:nvSpPr>
          <p:cNvPr id="4" name="Foliennummernplatzhalter 3"/>
          <p:cNvSpPr>
            <a:spLocks noGrp="1"/>
          </p:cNvSpPr>
          <p:nvPr>
            <p:ph type="sldNum" sz="quarter" idx="10"/>
          </p:nvPr>
        </p:nvSpPr>
        <p:spPr/>
        <p:txBody>
          <a:bodyPr/>
          <a:lstStyle/>
          <a:p>
            <a:fld id="{C43BEBB4-2FB9-454D-973F-E6D392BA6B46}" type="slidenum">
              <a:rPr lang="de-DE" smtClean="0"/>
              <a:t>10</a:t>
            </a:fld>
            <a:endParaRPr lang="de-DE"/>
          </a:p>
        </p:txBody>
      </p:sp>
    </p:spTree>
    <p:extLst>
      <p:ext uri="{BB962C8B-B14F-4D97-AF65-F5344CB8AC3E}">
        <p14:creationId xmlns:p14="http://schemas.microsoft.com/office/powerpoint/2010/main" val="120128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997E10-FA3C-4D6F-BB80-3EC3C0A91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 xmlns:a16="http://schemas.microsoft.com/office/drawing/2014/main" id="{DD05201B-9A71-4624-96F5-38A8CCDBA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 xmlns:a16="http://schemas.microsoft.com/office/drawing/2014/main" id="{47EB9A0E-3687-48D0-A3AB-4786E1788745}"/>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5" name="Footer Placeholder 4">
            <a:extLst>
              <a:ext uri="{FF2B5EF4-FFF2-40B4-BE49-F238E27FC236}">
                <a16:creationId xmlns="" xmlns:a16="http://schemas.microsoft.com/office/drawing/2014/main" id="{972A7D5C-D7DC-4FB2-A2EE-F4A7BDD1D24A}"/>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 xmlns:a16="http://schemas.microsoft.com/office/drawing/2014/main" id="{1FCA4765-7F8D-4208-8238-71C85ADCB3A8}"/>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318425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8433E0-C72B-44CE-AF61-2B3881BEA574}"/>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 xmlns:a16="http://schemas.microsoft.com/office/drawing/2014/main" id="{25519C15-FF8D-41EF-96B7-7E6D23B61E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 xmlns:a16="http://schemas.microsoft.com/office/drawing/2014/main" id="{88AE0E23-80C2-435F-8671-007174CE6007}"/>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5" name="Footer Placeholder 4">
            <a:extLst>
              <a:ext uri="{FF2B5EF4-FFF2-40B4-BE49-F238E27FC236}">
                <a16:creationId xmlns="" xmlns:a16="http://schemas.microsoft.com/office/drawing/2014/main" id="{AD0B84DB-9951-4B41-B52A-573FC493A993}"/>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 xmlns:a16="http://schemas.microsoft.com/office/drawing/2014/main" id="{2B795655-26EA-47D6-8590-90578F55BF5E}"/>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10716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C59EAE3-FC75-4763-824A-029555278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 xmlns:a16="http://schemas.microsoft.com/office/drawing/2014/main" id="{8F83054A-1C52-4153-8777-0DED9D3BAF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 xmlns:a16="http://schemas.microsoft.com/office/drawing/2014/main" id="{8CEC9E19-91A6-4D98-8CA7-3F10F288E6D1}"/>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5" name="Footer Placeholder 4">
            <a:extLst>
              <a:ext uri="{FF2B5EF4-FFF2-40B4-BE49-F238E27FC236}">
                <a16:creationId xmlns="" xmlns:a16="http://schemas.microsoft.com/office/drawing/2014/main" id="{C1D505FB-1761-4DED-84CA-390476D67180}"/>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 xmlns:a16="http://schemas.microsoft.com/office/drawing/2014/main" id="{1B55CEF5-2FE6-4B39-B546-020A3C24C42C}"/>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392440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E074B6-B92A-40F5-9FE9-DFA170316013}"/>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 xmlns:a16="http://schemas.microsoft.com/office/drawing/2014/main" id="{0C764889-0DFC-4453-B6F8-6BAE7ED8A6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 xmlns:a16="http://schemas.microsoft.com/office/drawing/2014/main" id="{7FE7180D-C309-4D52-9E22-FDC0C4E043EB}"/>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5" name="Footer Placeholder 4">
            <a:extLst>
              <a:ext uri="{FF2B5EF4-FFF2-40B4-BE49-F238E27FC236}">
                <a16:creationId xmlns="" xmlns:a16="http://schemas.microsoft.com/office/drawing/2014/main" id="{65DA53B6-0916-4579-B1F9-B4B26AEBCD6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 xmlns:a16="http://schemas.microsoft.com/office/drawing/2014/main" id="{F2443E54-93F7-4347-8E36-C25E8CF40037}"/>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61342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9C3708-D08F-405D-A8B3-01B0BD1A52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 xmlns:a16="http://schemas.microsoft.com/office/drawing/2014/main" id="{63989BB1-F5AD-4B5E-87E9-B0730EBBE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6486F52-13A9-495D-82D4-4D42C0592D05}"/>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5" name="Footer Placeholder 4">
            <a:extLst>
              <a:ext uri="{FF2B5EF4-FFF2-40B4-BE49-F238E27FC236}">
                <a16:creationId xmlns="" xmlns:a16="http://schemas.microsoft.com/office/drawing/2014/main" id="{ADFBED2D-E9BC-401D-BE83-57099E6564D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 xmlns:a16="http://schemas.microsoft.com/office/drawing/2014/main" id="{D14C821F-80FA-4DDB-A80E-6ECDB036B2C3}"/>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21795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720A1F-0E92-43B8-9CE3-499246FDF4DD}"/>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 xmlns:a16="http://schemas.microsoft.com/office/drawing/2014/main" id="{0C14759D-55B3-42DA-8BD9-13E4F51328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 xmlns:a16="http://schemas.microsoft.com/office/drawing/2014/main" id="{D8AD4DF1-8B5D-4060-A4B9-5D3029B3CD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 xmlns:a16="http://schemas.microsoft.com/office/drawing/2014/main" id="{D5E99F62-3A06-40C9-8D8C-8B1B6A24FA70}"/>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6" name="Footer Placeholder 5">
            <a:extLst>
              <a:ext uri="{FF2B5EF4-FFF2-40B4-BE49-F238E27FC236}">
                <a16:creationId xmlns="" xmlns:a16="http://schemas.microsoft.com/office/drawing/2014/main" id="{5D1B21DE-DC27-4A28-A5ED-799E51FA6F4F}"/>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 xmlns:a16="http://schemas.microsoft.com/office/drawing/2014/main" id="{1F6AC415-1206-42CF-BE87-F4F5DEA4170B}"/>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413486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ED741D-A474-49C1-BF2D-5649D429C7DB}"/>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 xmlns:a16="http://schemas.microsoft.com/office/drawing/2014/main" id="{D49DC8A8-F107-453C-91C9-E0B699942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A142AC3-1BB3-4465-9AA3-28D117712C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 xmlns:a16="http://schemas.microsoft.com/office/drawing/2014/main" id="{BDC0BF19-D2CA-4763-B036-3607FD860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42DB02E-776D-40EF-A44D-284D403444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 xmlns:a16="http://schemas.microsoft.com/office/drawing/2014/main" id="{92A3E6D2-6C83-48ED-9F0E-BD09972592D7}"/>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8" name="Footer Placeholder 7">
            <a:extLst>
              <a:ext uri="{FF2B5EF4-FFF2-40B4-BE49-F238E27FC236}">
                <a16:creationId xmlns="" xmlns:a16="http://schemas.microsoft.com/office/drawing/2014/main" id="{1F4A0C79-8351-4AD1-A61B-49E8B5A33F5E}"/>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 xmlns:a16="http://schemas.microsoft.com/office/drawing/2014/main" id="{5417C465-F810-436C-9E6D-2110D70305A4}"/>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86237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873D2-915D-46CB-A311-549029BE054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 xmlns:a16="http://schemas.microsoft.com/office/drawing/2014/main" id="{361E2FFF-C997-4BF2-B4CA-F5BB7971A40B}"/>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4" name="Footer Placeholder 3">
            <a:extLst>
              <a:ext uri="{FF2B5EF4-FFF2-40B4-BE49-F238E27FC236}">
                <a16:creationId xmlns="" xmlns:a16="http://schemas.microsoft.com/office/drawing/2014/main" id="{FD7316C4-D3B1-485E-8840-0F6B7C5B6914}"/>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 xmlns:a16="http://schemas.microsoft.com/office/drawing/2014/main" id="{02B673A4-F302-4E87-9DB4-0710FAD17EC8}"/>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10842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BB588E-8518-4D84-B76F-6D3E2FA869A9}"/>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3" name="Footer Placeholder 2">
            <a:extLst>
              <a:ext uri="{FF2B5EF4-FFF2-40B4-BE49-F238E27FC236}">
                <a16:creationId xmlns="" xmlns:a16="http://schemas.microsoft.com/office/drawing/2014/main" id="{D0FFD87D-4430-4082-AB22-C98BB90DD80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 xmlns:a16="http://schemas.microsoft.com/office/drawing/2014/main" id="{18209A2E-F641-4B9A-842C-23C4EE69219F}"/>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16275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F6F585-357A-4227-825E-D80979EC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 xmlns:a16="http://schemas.microsoft.com/office/drawing/2014/main" id="{D8C70208-E1A1-4C74-AB95-EB1E46CCF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 xmlns:a16="http://schemas.microsoft.com/office/drawing/2014/main" id="{754D6336-F0FB-48E5-92D1-9837DB440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51B84D2-2134-4EB3-971C-22B2C4F96212}"/>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6" name="Footer Placeholder 5">
            <a:extLst>
              <a:ext uri="{FF2B5EF4-FFF2-40B4-BE49-F238E27FC236}">
                <a16:creationId xmlns="" xmlns:a16="http://schemas.microsoft.com/office/drawing/2014/main" id="{4F28D8F8-BB99-4D03-BF37-6F941263E0C7}"/>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 xmlns:a16="http://schemas.microsoft.com/office/drawing/2014/main" id="{5B134B78-4600-4ED5-BDF1-78996E6FA24B}"/>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51838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65A95D-BEEC-4DA0-AFAF-BA3CFE5E1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 xmlns:a16="http://schemas.microsoft.com/office/drawing/2014/main" id="{62C24B71-458E-4B78-AC8E-1D0ED00BE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 xmlns:a16="http://schemas.microsoft.com/office/drawing/2014/main" id="{D51F2106-22AE-4EFC-A907-4DB157161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EB98F7A-4115-40E9-8DC5-31787C771C47}"/>
              </a:ext>
            </a:extLst>
          </p:cNvPr>
          <p:cNvSpPr>
            <a:spLocks noGrp="1"/>
          </p:cNvSpPr>
          <p:nvPr>
            <p:ph type="dt" sz="half" idx="10"/>
          </p:nvPr>
        </p:nvSpPr>
        <p:spPr/>
        <p:txBody>
          <a:bodyPr/>
          <a:lstStyle/>
          <a:p>
            <a:fld id="{5D1866D3-8990-498D-A412-4DFBAEBCC31B}" type="datetimeFigureOut">
              <a:rPr lang="de-DE" smtClean="0"/>
              <a:t>30.09.2019</a:t>
            </a:fld>
            <a:endParaRPr lang="de-DE"/>
          </a:p>
        </p:txBody>
      </p:sp>
      <p:sp>
        <p:nvSpPr>
          <p:cNvPr id="6" name="Footer Placeholder 5">
            <a:extLst>
              <a:ext uri="{FF2B5EF4-FFF2-40B4-BE49-F238E27FC236}">
                <a16:creationId xmlns="" xmlns:a16="http://schemas.microsoft.com/office/drawing/2014/main" id="{44B19F27-B483-4242-82E3-B2736F98A574}"/>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 xmlns:a16="http://schemas.microsoft.com/office/drawing/2014/main" id="{BB1AD287-DCCC-41FF-91A4-8B76AF6CC923}"/>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279475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DBBDA5A-974D-469E-9F10-BD62E32EF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 xmlns:a16="http://schemas.microsoft.com/office/drawing/2014/main" id="{2181B0C0-1C4F-4AA8-A7D4-9166834E5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 xmlns:a16="http://schemas.microsoft.com/office/drawing/2014/main" id="{DA07520C-1B8D-4876-8DD4-EB1567018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866D3-8990-498D-A412-4DFBAEBCC31B}" type="datetimeFigureOut">
              <a:rPr lang="de-DE" smtClean="0"/>
              <a:t>30.09.2019</a:t>
            </a:fld>
            <a:endParaRPr lang="de-DE"/>
          </a:p>
        </p:txBody>
      </p:sp>
      <p:sp>
        <p:nvSpPr>
          <p:cNvPr id="5" name="Footer Placeholder 4">
            <a:extLst>
              <a:ext uri="{FF2B5EF4-FFF2-40B4-BE49-F238E27FC236}">
                <a16:creationId xmlns="" xmlns:a16="http://schemas.microsoft.com/office/drawing/2014/main" id="{CDEA1089-4D7A-449D-8082-33C8D3733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 xmlns:a16="http://schemas.microsoft.com/office/drawing/2014/main" id="{E68AED8E-0BA1-45DC-B241-C178FC1C7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4471B-E354-4D12-8DE6-60A9913117ED}" type="slidenum">
              <a:rPr lang="de-DE" smtClean="0"/>
              <a:t>‹Nr.›</a:t>
            </a:fld>
            <a:endParaRPr lang="de-DE"/>
          </a:p>
        </p:txBody>
      </p:sp>
    </p:spTree>
    <p:extLst>
      <p:ext uri="{BB962C8B-B14F-4D97-AF65-F5344CB8AC3E}">
        <p14:creationId xmlns:p14="http://schemas.microsoft.com/office/powerpoint/2010/main" val="69711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china-outbound.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78" y="3470272"/>
            <a:ext cx="5546642" cy="3344649"/>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18" y="82292"/>
            <a:ext cx="5443222" cy="3387980"/>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1660" y="82292"/>
            <a:ext cx="5500414" cy="366873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1300" y="3426940"/>
            <a:ext cx="5351057" cy="3329395"/>
          </a:xfrm>
          <a:prstGeom prst="rect">
            <a:avLst/>
          </a:prstGeom>
        </p:spPr>
      </p:pic>
    </p:spTree>
    <p:extLst>
      <p:ext uri="{BB962C8B-B14F-4D97-AF65-F5344CB8AC3E}">
        <p14:creationId xmlns:p14="http://schemas.microsoft.com/office/powerpoint/2010/main" val="509918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9971"/>
            <a:ext cx="10515600" cy="1325563"/>
          </a:xfrm>
        </p:spPr>
        <p:txBody>
          <a:bodyPr>
            <a:normAutofit/>
          </a:bodyPr>
          <a:lstStyle/>
          <a:p>
            <a:r>
              <a:rPr lang="en-US" sz="4000" dirty="0">
                <a:latin typeface="Helvetica" pitchFamily="2" charset="0"/>
                <a:ea typeface="+mn-ea"/>
                <a:cs typeface="Helvetica" pitchFamily="2" charset="0"/>
              </a:rPr>
              <a:t>Changing Patterns</a:t>
            </a:r>
            <a:endParaRPr lang="de-DE" sz="4000" dirty="0">
              <a:latin typeface="Helvetica" pitchFamily="2" charset="0"/>
              <a:ea typeface="+mn-ea"/>
              <a:cs typeface="Helvetica" pitchFamily="2" charset="0"/>
            </a:endParaRPr>
          </a:p>
        </p:txBody>
      </p:sp>
      <p:sp>
        <p:nvSpPr>
          <p:cNvPr id="3" name="Inhaltsplatzhalter 2"/>
          <p:cNvSpPr>
            <a:spLocks noGrp="1"/>
          </p:cNvSpPr>
          <p:nvPr>
            <p:ph idx="1"/>
          </p:nvPr>
        </p:nvSpPr>
        <p:spPr>
          <a:xfrm>
            <a:off x="838200" y="1580419"/>
            <a:ext cx="9346853" cy="1818762"/>
          </a:xfrm>
        </p:spPr>
        <p:txBody>
          <a:bodyPr>
            <a:noAutofit/>
          </a:bodyPr>
          <a:lstStyle/>
          <a:p>
            <a:pPr marL="0" indent="0">
              <a:buNone/>
            </a:pPr>
            <a:r>
              <a:rPr lang="en-AU" sz="2000" dirty="0"/>
              <a:t>As outbound travel experience grows in China, patterns in the </a:t>
            </a:r>
            <a:r>
              <a:rPr lang="en-AU" sz="2000" b="1" dirty="0"/>
              <a:t>travel preferences of outbound tourists from different parts of the country </a:t>
            </a:r>
            <a:r>
              <a:rPr lang="en-AU" sz="2000" dirty="0"/>
              <a:t>are becoming increasingly clear. </a:t>
            </a:r>
          </a:p>
          <a:p>
            <a:pPr marL="0" indent="0">
              <a:buNone/>
            </a:pPr>
            <a:r>
              <a:rPr lang="en-AU" sz="2000" dirty="0"/>
              <a:t>These can be influenced by factors ranging from geographical location, to the availability of flight connections. First and second tier city residents, who make up the majority of Chinese outbound travellers, are </a:t>
            </a:r>
            <a:r>
              <a:rPr lang="en-AU" sz="2000" dirty="0" err="1"/>
              <a:t>generall</a:t>
            </a:r>
            <a:r>
              <a:rPr lang="en-US" sz="2000" dirty="0"/>
              <a:t>y moving away from popular destinations in </a:t>
            </a:r>
            <a:r>
              <a:rPr lang="en-US" sz="2000" dirty="0" err="1"/>
              <a:t>favour</a:t>
            </a:r>
            <a:r>
              <a:rPr lang="en-US" sz="2000" dirty="0"/>
              <a:t> of </a:t>
            </a:r>
            <a:r>
              <a:rPr lang="en-AU" sz="2000" b="1" dirty="0"/>
              <a:t>more novel, less-visited locations</a:t>
            </a:r>
            <a:r>
              <a:rPr lang="en-AU" sz="2000" dirty="0"/>
              <a:t>. </a:t>
            </a:r>
          </a:p>
          <a:p>
            <a:pPr marL="0" indent="0">
              <a:buNone/>
            </a:pPr>
            <a:endParaRPr lang="en-AU" sz="1800" dirty="0"/>
          </a:p>
        </p:txBody>
      </p:sp>
      <p:sp>
        <p:nvSpPr>
          <p:cNvPr id="6" name="Fußzeilenplatzhalter 5"/>
          <p:cNvSpPr>
            <a:spLocks noGrp="1"/>
          </p:cNvSpPr>
          <p:nvPr>
            <p:ph type="ftr" sz="quarter" idx="11"/>
          </p:nvPr>
        </p:nvSpPr>
        <p:spPr/>
        <p:txBody>
          <a:bodyPr/>
          <a:lstStyle/>
          <a:p>
            <a:r>
              <a:rPr lang="en-US"/>
              <a:t>www.china-outbound.com</a:t>
            </a:r>
            <a:endParaRPr lang="en-US"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3741400"/>
            <a:ext cx="2306688" cy="1812913"/>
          </a:xfrm>
          <a:prstGeom prst="rect">
            <a:avLst/>
          </a:prstGeom>
          <a:effectLst>
            <a:outerShdw blurRad="203200" dist="38100" dir="2700000" sx="102000" sy="102000" algn="tl" rotWithShape="0">
              <a:prstClr val="black">
                <a:alpha val="33000"/>
              </a:prstClr>
            </a:outerShdw>
          </a:effectLst>
        </p:spPr>
      </p:pic>
      <p:sp>
        <p:nvSpPr>
          <p:cNvPr id="12" name="Inhaltsplatzhalter 2"/>
          <p:cNvSpPr txBox="1">
            <a:spLocks/>
          </p:cNvSpPr>
          <p:nvPr/>
        </p:nvSpPr>
        <p:spPr>
          <a:xfrm>
            <a:off x="838200" y="3645897"/>
            <a:ext cx="6690015" cy="289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000" dirty="0"/>
              <a:t>At the same time, growing numbers of residents from third and fourth tier cities are starting to take their first trips abroad. </a:t>
            </a:r>
            <a:r>
              <a:rPr lang="en-US" sz="2000" dirty="0"/>
              <a:t>This growth is being aided by the growing numbers of international flights and visa </a:t>
            </a:r>
            <a:r>
              <a:rPr lang="en-US" sz="2000" dirty="0" err="1"/>
              <a:t>centres</a:t>
            </a:r>
            <a:r>
              <a:rPr lang="en-US" sz="2000" dirty="0"/>
              <a:t> becoming available outside of first tier cities. </a:t>
            </a:r>
            <a:endParaRPr lang="en-AU" sz="2000" dirty="0"/>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59328"/>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35541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2284261F-3E19-4362-BA37-1139FE1A12A3}"/>
              </a:ext>
            </a:extLst>
          </p:cNvPr>
          <p:cNvCxnSpPr>
            <a:cxnSpLocks/>
          </p:cNvCxnSpPr>
          <p:nvPr/>
        </p:nvCxnSpPr>
        <p:spPr>
          <a:xfrm>
            <a:off x="0" y="1003200"/>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 xmlns:a16="http://schemas.microsoft.com/office/drawing/2014/main" id="{E8365B59-C764-49B5-A6CB-AE66537C4DEF}"/>
              </a:ext>
            </a:extLst>
          </p:cNvPr>
          <p:cNvSpPr/>
          <p:nvPr/>
        </p:nvSpPr>
        <p:spPr>
          <a:xfrm>
            <a:off x="0" y="226596"/>
            <a:ext cx="12192000" cy="707886"/>
          </a:xfrm>
          <a:prstGeom prst="rect">
            <a:avLst/>
          </a:prstGeom>
        </p:spPr>
        <p:txBody>
          <a:bodyPr wrap="square">
            <a:spAutoFit/>
          </a:bodyPr>
          <a:lstStyle/>
          <a:p>
            <a:pPr algn="ctr"/>
            <a:r>
              <a:rPr lang="en-US" sz="4000" dirty="0" smtClean="0">
                <a:latin typeface="+mj-lt"/>
                <a:ea typeface="+mj-ea"/>
                <a:cs typeface="+mj-cs"/>
              </a:rPr>
              <a:t>Segmentation Package Tour / </a:t>
            </a:r>
            <a:r>
              <a:rPr lang="en-US" sz="4000" dirty="0" err="1" smtClean="0">
                <a:latin typeface="+mj-lt"/>
                <a:ea typeface="+mj-ea"/>
                <a:cs typeface="+mj-cs"/>
              </a:rPr>
              <a:t>Customised</a:t>
            </a:r>
            <a:r>
              <a:rPr lang="en-US" sz="4000" dirty="0" smtClean="0">
                <a:latin typeface="+mj-lt"/>
                <a:ea typeface="+mj-ea"/>
                <a:cs typeface="+mj-cs"/>
              </a:rPr>
              <a:t> Travel / FIT</a:t>
            </a:r>
            <a:endParaRPr lang="de-DE" sz="4000" dirty="0">
              <a:latin typeface="+mj-lt"/>
              <a:ea typeface="+mj-ea"/>
              <a:cs typeface="+mj-cs"/>
            </a:endParaRPr>
          </a:p>
        </p:txBody>
      </p:sp>
      <p:sp>
        <p:nvSpPr>
          <p:cNvPr id="2" name="Textfeld 1"/>
          <p:cNvSpPr txBox="1"/>
          <p:nvPr/>
        </p:nvSpPr>
        <p:spPr>
          <a:xfrm>
            <a:off x="7630060" y="1098771"/>
            <a:ext cx="3975066" cy="4708981"/>
          </a:xfrm>
          <a:prstGeom prst="rect">
            <a:avLst/>
          </a:prstGeom>
          <a:noFill/>
        </p:spPr>
        <p:txBody>
          <a:bodyPr wrap="square" rtlCol="0">
            <a:spAutoFit/>
          </a:bodyPr>
          <a:lstStyle/>
          <a:p>
            <a:pPr algn="just">
              <a:lnSpc>
                <a:spcPts val="2400"/>
              </a:lnSpc>
            </a:pPr>
            <a:r>
              <a:rPr lang="en-GB" dirty="0"/>
              <a:t>Compared to </a:t>
            </a:r>
            <a:r>
              <a:rPr lang="en-GB" b="1" dirty="0"/>
              <a:t>package group </a:t>
            </a:r>
            <a:r>
              <a:rPr lang="en-GB" dirty="0"/>
              <a:t>Chinese tourists, free individual travellers </a:t>
            </a:r>
            <a:r>
              <a:rPr lang="en-GB" b="1" dirty="0"/>
              <a:t>(FIT)</a:t>
            </a:r>
            <a:r>
              <a:rPr lang="en-GB" dirty="0"/>
              <a:t> and </a:t>
            </a:r>
            <a:r>
              <a:rPr lang="en-GB" b="1" dirty="0"/>
              <a:t>customised travel </a:t>
            </a:r>
            <a:r>
              <a:rPr lang="en-GB" dirty="0"/>
              <a:t>visitors are mostly wealthier upper-middle-class Chinese visitors who have already gained more experiences in outbound travel. </a:t>
            </a:r>
            <a:endParaRPr lang="en-GB" dirty="0" smtClean="0"/>
          </a:p>
          <a:p>
            <a:pPr algn="just">
              <a:lnSpc>
                <a:spcPts val="2400"/>
              </a:lnSpc>
            </a:pPr>
            <a:endParaRPr lang="en-GB" dirty="0"/>
          </a:p>
          <a:p>
            <a:pPr algn="just">
              <a:lnSpc>
                <a:spcPts val="2400"/>
              </a:lnSpc>
            </a:pPr>
            <a:r>
              <a:rPr lang="en-GB" dirty="0" smtClean="0"/>
              <a:t>Many </a:t>
            </a:r>
            <a:r>
              <a:rPr lang="en-GB" dirty="0"/>
              <a:t>FITs and customised travel visitors thus have the potential to stay longer at each location, disperse wider, avoid peak seasons and crowded attractions, while in the same time still purchase tourism services and activities. </a:t>
            </a:r>
          </a:p>
          <a:p>
            <a:pPr marL="285750" indent="-285750">
              <a:buFont typeface="Arial" panose="020B0604020202020204" pitchFamily="34" charset="0"/>
              <a:buChar char="•"/>
            </a:pPr>
            <a:endParaRPr lang="en-GB" sz="2000" dirty="0"/>
          </a:p>
        </p:txBody>
      </p:sp>
      <p:sp>
        <p:nvSpPr>
          <p:cNvPr id="20" name="Fußzeilenplatzhalter 3">
            <a:extLst>
              <a:ext uri="{FF2B5EF4-FFF2-40B4-BE49-F238E27FC236}">
                <a16:creationId xmlns=""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pic>
        <p:nvPicPr>
          <p:cNvPr id="22" name="Picture 9">
            <a:extLst>
              <a:ext uri="{FF2B5EF4-FFF2-40B4-BE49-F238E27FC236}">
                <a16:creationId xmlns="" xmlns:a16="http://schemas.microsoft.com/office/drawing/2014/main" id="{3E743E19-B422-49AF-9CC4-22D75BC1D2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6" y="1206938"/>
            <a:ext cx="7264924" cy="3518458"/>
          </a:xfrm>
          <a:prstGeom prst="rect">
            <a:avLst/>
          </a:prstGeom>
          <a:noFill/>
        </p:spPr>
      </p:pic>
      <p:graphicFrame>
        <p:nvGraphicFramePr>
          <p:cNvPr id="4" name="Tabelle 3"/>
          <p:cNvGraphicFramePr>
            <a:graphicFrameLocks noGrp="1"/>
          </p:cNvGraphicFramePr>
          <p:nvPr>
            <p:extLst/>
          </p:nvPr>
        </p:nvGraphicFramePr>
        <p:xfrm>
          <a:off x="1783080" y="4913611"/>
          <a:ext cx="5347457" cy="1483360"/>
        </p:xfrm>
        <a:graphic>
          <a:graphicData uri="http://schemas.openxmlformats.org/drawingml/2006/table">
            <a:tbl>
              <a:tblPr firstRow="1" bandRow="1">
                <a:tableStyleId>{5C22544A-7EE6-4342-B048-85BDC9FD1C3A}</a:tableStyleId>
              </a:tblPr>
              <a:tblGrid>
                <a:gridCol w="2709333"/>
                <a:gridCol w="996137"/>
                <a:gridCol w="1641987"/>
              </a:tblGrid>
              <a:tr h="370840">
                <a:tc>
                  <a:txBody>
                    <a:bodyPr/>
                    <a:lstStyle/>
                    <a:p>
                      <a:r>
                        <a:rPr lang="de-DE" dirty="0" smtClean="0">
                          <a:solidFill>
                            <a:schemeClr val="tx1"/>
                          </a:solidFill>
                        </a:rPr>
                        <a:t>Travel</a:t>
                      </a:r>
                      <a:r>
                        <a:rPr lang="de-DE" baseline="0" dirty="0" smtClean="0">
                          <a:solidFill>
                            <a:schemeClr val="tx1"/>
                          </a:solidFill>
                        </a:rPr>
                        <a:t> form</a:t>
                      </a:r>
                      <a:endParaRPr lang="de-DE" dirty="0">
                        <a:solidFill>
                          <a:schemeClr val="tx1"/>
                        </a:solidFill>
                      </a:endParaRPr>
                    </a:p>
                  </a:txBody>
                  <a:tcPr>
                    <a:solidFill>
                      <a:srgbClr val="00B0F0">
                        <a:alpha val="27000"/>
                      </a:srgbClr>
                    </a:solidFill>
                  </a:tcPr>
                </a:tc>
                <a:tc>
                  <a:txBody>
                    <a:bodyPr/>
                    <a:lstStyle/>
                    <a:p>
                      <a:r>
                        <a:rPr lang="de-DE" dirty="0" smtClean="0">
                          <a:solidFill>
                            <a:schemeClr val="tx1"/>
                          </a:solidFill>
                        </a:rPr>
                        <a:t>2017</a:t>
                      </a:r>
                      <a:endParaRPr lang="de-DE" dirty="0">
                        <a:solidFill>
                          <a:schemeClr val="tx1"/>
                        </a:solidFill>
                      </a:endParaRPr>
                    </a:p>
                  </a:txBody>
                  <a:tcPr>
                    <a:solidFill>
                      <a:srgbClr val="00B0F0">
                        <a:alpha val="27000"/>
                      </a:srgbClr>
                    </a:solidFill>
                  </a:tcPr>
                </a:tc>
                <a:tc>
                  <a:txBody>
                    <a:bodyPr/>
                    <a:lstStyle/>
                    <a:p>
                      <a:r>
                        <a:rPr lang="de-DE" dirty="0" smtClean="0">
                          <a:solidFill>
                            <a:schemeClr val="tx1"/>
                          </a:solidFill>
                        </a:rPr>
                        <a:t>Forecast</a:t>
                      </a:r>
                      <a:r>
                        <a:rPr lang="de-DE" baseline="0" dirty="0" smtClean="0">
                          <a:solidFill>
                            <a:schemeClr val="tx1"/>
                          </a:solidFill>
                        </a:rPr>
                        <a:t> 2022</a:t>
                      </a:r>
                      <a:endParaRPr lang="de-DE" dirty="0">
                        <a:solidFill>
                          <a:schemeClr val="tx1"/>
                        </a:solidFill>
                      </a:endParaRPr>
                    </a:p>
                  </a:txBody>
                  <a:tcPr>
                    <a:solidFill>
                      <a:srgbClr val="00B0F0">
                        <a:alpha val="27000"/>
                      </a:srgbClr>
                    </a:solidFill>
                  </a:tcPr>
                </a:tc>
              </a:tr>
              <a:tr h="370840">
                <a:tc>
                  <a:txBody>
                    <a:bodyPr/>
                    <a:lstStyle/>
                    <a:p>
                      <a:r>
                        <a:rPr lang="de-DE" dirty="0" smtClean="0"/>
                        <a:t>Package Tour</a:t>
                      </a:r>
                      <a:endParaRPr lang="de-DE" dirty="0"/>
                    </a:p>
                  </a:txBody>
                  <a:tcPr>
                    <a:solidFill>
                      <a:srgbClr val="00B0F0">
                        <a:alpha val="27000"/>
                      </a:srgbClr>
                    </a:solidFill>
                  </a:tcPr>
                </a:tc>
                <a:tc>
                  <a:txBody>
                    <a:bodyPr/>
                    <a:lstStyle/>
                    <a:p>
                      <a:r>
                        <a:rPr lang="de-DE" dirty="0" smtClean="0"/>
                        <a:t>44%</a:t>
                      </a:r>
                      <a:endParaRPr lang="de-DE" dirty="0"/>
                    </a:p>
                  </a:txBody>
                  <a:tcPr>
                    <a:solidFill>
                      <a:srgbClr val="00B0F0">
                        <a:alpha val="27000"/>
                      </a:srgbClr>
                    </a:solidFill>
                  </a:tcPr>
                </a:tc>
                <a:tc>
                  <a:txBody>
                    <a:bodyPr/>
                    <a:lstStyle/>
                    <a:p>
                      <a:r>
                        <a:rPr lang="de-DE" dirty="0" smtClean="0"/>
                        <a:t>30%</a:t>
                      </a:r>
                      <a:endParaRPr lang="de-DE" dirty="0"/>
                    </a:p>
                  </a:txBody>
                  <a:tcPr>
                    <a:solidFill>
                      <a:srgbClr val="00B0F0">
                        <a:alpha val="27000"/>
                      </a:srgbClr>
                    </a:solidFill>
                  </a:tcPr>
                </a:tc>
              </a:tr>
              <a:tr h="370840">
                <a:tc>
                  <a:txBody>
                    <a:bodyPr/>
                    <a:lstStyle/>
                    <a:p>
                      <a:r>
                        <a:rPr lang="de-DE" dirty="0" err="1" smtClean="0"/>
                        <a:t>Customised</a:t>
                      </a:r>
                      <a:r>
                        <a:rPr lang="de-DE" baseline="0" dirty="0" smtClean="0"/>
                        <a:t> Travel</a:t>
                      </a:r>
                      <a:endParaRPr lang="de-DE" dirty="0"/>
                    </a:p>
                  </a:txBody>
                  <a:tcPr>
                    <a:solidFill>
                      <a:srgbClr val="00B0F0">
                        <a:alpha val="27000"/>
                      </a:srgbClr>
                    </a:solidFill>
                  </a:tcPr>
                </a:tc>
                <a:tc>
                  <a:txBody>
                    <a:bodyPr/>
                    <a:lstStyle/>
                    <a:p>
                      <a:r>
                        <a:rPr lang="de-DE" dirty="0" smtClean="0"/>
                        <a:t>14%</a:t>
                      </a:r>
                      <a:endParaRPr lang="de-DE" dirty="0"/>
                    </a:p>
                  </a:txBody>
                  <a:tcPr>
                    <a:solidFill>
                      <a:srgbClr val="00B0F0">
                        <a:alpha val="27000"/>
                      </a:srgbClr>
                    </a:solidFill>
                  </a:tcPr>
                </a:tc>
                <a:tc>
                  <a:txBody>
                    <a:bodyPr/>
                    <a:lstStyle/>
                    <a:p>
                      <a:r>
                        <a:rPr lang="de-DE" dirty="0" smtClean="0"/>
                        <a:t>35%</a:t>
                      </a:r>
                      <a:endParaRPr lang="de-DE" dirty="0"/>
                    </a:p>
                  </a:txBody>
                  <a:tcPr>
                    <a:solidFill>
                      <a:srgbClr val="00B0F0">
                        <a:alpha val="27000"/>
                      </a:srgbClr>
                    </a:solidFill>
                  </a:tcPr>
                </a:tc>
              </a:tr>
              <a:tr h="370840">
                <a:tc>
                  <a:txBody>
                    <a:bodyPr/>
                    <a:lstStyle/>
                    <a:p>
                      <a:r>
                        <a:rPr lang="de-DE" dirty="0" smtClean="0"/>
                        <a:t>FIT </a:t>
                      </a:r>
                      <a:endParaRPr lang="de-DE" dirty="0"/>
                    </a:p>
                  </a:txBody>
                  <a:tcPr>
                    <a:solidFill>
                      <a:srgbClr val="00B0F0">
                        <a:alpha val="27000"/>
                      </a:srgbClr>
                    </a:solidFill>
                  </a:tcPr>
                </a:tc>
                <a:tc>
                  <a:txBody>
                    <a:bodyPr/>
                    <a:lstStyle/>
                    <a:p>
                      <a:r>
                        <a:rPr lang="de-DE" dirty="0" smtClean="0"/>
                        <a:t>42%</a:t>
                      </a:r>
                      <a:endParaRPr lang="de-DE" dirty="0"/>
                    </a:p>
                  </a:txBody>
                  <a:tcPr>
                    <a:solidFill>
                      <a:srgbClr val="00B0F0">
                        <a:alpha val="27000"/>
                      </a:srgbClr>
                    </a:solidFill>
                  </a:tcPr>
                </a:tc>
                <a:tc>
                  <a:txBody>
                    <a:bodyPr/>
                    <a:lstStyle/>
                    <a:p>
                      <a:r>
                        <a:rPr lang="de-DE" dirty="0" smtClean="0"/>
                        <a:t>35%</a:t>
                      </a:r>
                      <a:endParaRPr lang="de-DE" dirty="0"/>
                    </a:p>
                  </a:txBody>
                  <a:tcPr>
                    <a:solidFill>
                      <a:srgbClr val="00B0F0">
                        <a:alpha val="27000"/>
                      </a:srgbClr>
                    </a:solidFill>
                  </a:tcPr>
                </a:tc>
              </a:tr>
            </a:tbl>
          </a:graphicData>
        </a:graphic>
      </p:graphicFrame>
    </p:spTree>
    <p:extLst>
      <p:ext uri="{BB962C8B-B14F-4D97-AF65-F5344CB8AC3E}">
        <p14:creationId xmlns:p14="http://schemas.microsoft.com/office/powerpoint/2010/main" val="2734003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4040" y="376874"/>
            <a:ext cx="8750808" cy="936104"/>
          </a:xfrm>
        </p:spPr>
        <p:txBody>
          <a:bodyPr>
            <a:normAutofit fontScale="90000"/>
          </a:bodyPr>
          <a:lstStyle/>
          <a:p>
            <a:r>
              <a:rPr lang="en-US" sz="2200" dirty="0">
                <a:solidFill>
                  <a:prstClr val="white"/>
                </a:solidFill>
              </a:rPr>
              <a:t/>
            </a:r>
            <a:br>
              <a:rPr lang="en-US" sz="2200" dirty="0">
                <a:solidFill>
                  <a:prstClr val="white"/>
                </a:solidFill>
              </a:rPr>
            </a:br>
            <a:r>
              <a:rPr lang="en-US" sz="2700" dirty="0">
                <a:solidFill>
                  <a:prstClr val="white"/>
                </a:solidFill>
              </a:rPr>
              <a:t>The Changing Role of China’s Outbound Tourism</a:t>
            </a:r>
            <a:r>
              <a:rPr lang="en-US" sz="2200" dirty="0">
                <a:solidFill>
                  <a:prstClr val="white"/>
                </a:solidFill>
              </a:rPr>
              <a:t/>
            </a:r>
            <a:br>
              <a:rPr lang="en-US" sz="2200" dirty="0">
                <a:solidFill>
                  <a:prstClr val="white"/>
                </a:solidFill>
              </a:rPr>
            </a:br>
            <a:endParaRPr lang="de-DE" dirty="0"/>
          </a:p>
        </p:txBody>
      </p:sp>
      <p:sp>
        <p:nvSpPr>
          <p:cNvPr id="3" name="Inhaltsplatzhalter 2"/>
          <p:cNvSpPr>
            <a:spLocks noGrp="1"/>
          </p:cNvSpPr>
          <p:nvPr>
            <p:ph idx="1"/>
          </p:nvPr>
        </p:nvSpPr>
        <p:spPr>
          <a:xfrm>
            <a:off x="573932" y="1627588"/>
            <a:ext cx="11284084" cy="4525963"/>
          </a:xfrm>
        </p:spPr>
        <p:txBody>
          <a:bodyPr>
            <a:normAutofit/>
          </a:bodyPr>
          <a:lstStyle/>
          <a:p>
            <a:pPr marL="0" indent="0">
              <a:buNone/>
            </a:pPr>
            <a:endParaRPr lang="de-DE" dirty="0" smtClean="0"/>
          </a:p>
          <a:p>
            <a:pPr marL="0" indent="0">
              <a:buNone/>
            </a:pPr>
            <a:r>
              <a:rPr lang="de-DE" dirty="0" smtClean="0"/>
              <a:t>Change of Chinese </a:t>
            </a:r>
            <a:r>
              <a:rPr lang="de-DE" dirty="0" err="1" smtClean="0"/>
              <a:t>governments</a:t>
            </a:r>
            <a:r>
              <a:rPr lang="de-DE" dirty="0" smtClean="0"/>
              <a:t> global </a:t>
            </a:r>
            <a:r>
              <a:rPr lang="de-DE" dirty="0" err="1" smtClean="0"/>
              <a:t>policy</a:t>
            </a:r>
            <a:r>
              <a:rPr lang="de-DE" dirty="0" smtClean="0"/>
              <a:t> – Soft Power </a:t>
            </a:r>
            <a:r>
              <a:rPr lang="de-DE" dirty="0" err="1" smtClean="0"/>
              <a:t>through</a:t>
            </a:r>
            <a:r>
              <a:rPr lang="de-DE" dirty="0" smtClean="0"/>
              <a:t> </a:t>
            </a:r>
            <a:r>
              <a:rPr lang="de-DE" dirty="0" err="1" smtClean="0"/>
              <a:t>tourism</a:t>
            </a:r>
            <a:r>
              <a:rPr lang="de-DE" dirty="0" smtClean="0"/>
              <a:t> and new international </a:t>
            </a:r>
            <a:r>
              <a:rPr lang="de-DE" dirty="0" err="1" smtClean="0"/>
              <a:t>organisations</a:t>
            </a:r>
            <a:r>
              <a:rPr lang="de-DE" dirty="0" smtClean="0"/>
              <a:t> – BRICS, Belt and Road </a:t>
            </a:r>
            <a:r>
              <a:rPr lang="de-DE" dirty="0"/>
              <a:t>Initiative, </a:t>
            </a:r>
            <a:r>
              <a:rPr lang="de-DE" dirty="0" smtClean="0"/>
              <a:t>Shanghai </a:t>
            </a:r>
            <a:r>
              <a:rPr lang="de-DE" dirty="0" err="1"/>
              <a:t>Cooperation</a:t>
            </a:r>
            <a:r>
              <a:rPr lang="de-DE" dirty="0"/>
              <a:t> Organisation </a:t>
            </a: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12</a:t>
            </a:fld>
            <a:endParaRPr lang="en-US" dirty="0">
              <a:solidFill>
                <a:prstClr val="white"/>
              </a:solidFill>
            </a:endParaRPr>
          </a:p>
        </p:txBody>
      </p:sp>
      <p:sp>
        <p:nvSpPr>
          <p:cNvPr id="6" name="Fußzeilenplatzhalter 5"/>
          <p:cNvSpPr>
            <a:spLocks noGrp="1"/>
          </p:cNvSpPr>
          <p:nvPr>
            <p:ph type="ftr" sz="quarter" idx="11"/>
          </p:nvPr>
        </p:nvSpPr>
        <p:spPr/>
        <p:txBody>
          <a:bodyPr/>
          <a:lstStyle/>
          <a:p>
            <a:r>
              <a:rPr lang="en-US" smtClean="0">
                <a:solidFill>
                  <a:prstClr val="white"/>
                </a:solidFill>
              </a:rPr>
              <a:t>www.china-outbound.com</a:t>
            </a:r>
            <a:endParaRPr lang="en-US" dirty="0">
              <a:solidFill>
                <a:prstClr val="white"/>
              </a:solidFill>
            </a:endParaRPr>
          </a:p>
        </p:txBody>
      </p:sp>
      <p:pic>
        <p:nvPicPr>
          <p:cNvPr id="7" name="Grafik 6"/>
          <p:cNvPicPr>
            <a:picLocks noChangeAspect="1"/>
          </p:cNvPicPr>
          <p:nvPr/>
        </p:nvPicPr>
        <p:blipFill>
          <a:blip r:embed="rId2"/>
          <a:stretch>
            <a:fillRect/>
          </a:stretch>
        </p:blipFill>
        <p:spPr>
          <a:xfrm>
            <a:off x="1105849" y="3610640"/>
            <a:ext cx="4047837" cy="3063568"/>
          </a:xfrm>
          <a:prstGeom prst="rect">
            <a:avLst/>
          </a:prstGeom>
        </p:spPr>
      </p:pic>
      <p:pic>
        <p:nvPicPr>
          <p:cNvPr id="8" name="Grafik 7"/>
          <p:cNvPicPr>
            <a:picLocks noChangeAspect="1"/>
          </p:cNvPicPr>
          <p:nvPr/>
        </p:nvPicPr>
        <p:blipFill>
          <a:blip r:embed="rId3"/>
          <a:stretch>
            <a:fillRect/>
          </a:stretch>
        </p:blipFill>
        <p:spPr>
          <a:xfrm>
            <a:off x="6384014" y="3610640"/>
            <a:ext cx="3995973" cy="3063568"/>
          </a:xfrm>
          <a:prstGeom prst="rect">
            <a:avLst/>
          </a:prstGeom>
        </p:spPr>
      </p:pic>
      <p:sp>
        <p:nvSpPr>
          <p:cNvPr id="9" name="Rechteck 8"/>
          <p:cNvSpPr/>
          <p:nvPr/>
        </p:nvSpPr>
        <p:spPr>
          <a:xfrm>
            <a:off x="6429734" y="5338583"/>
            <a:ext cx="3904533" cy="1200329"/>
          </a:xfrm>
          <a:prstGeom prst="rect">
            <a:avLst/>
          </a:prstGeom>
        </p:spPr>
        <p:txBody>
          <a:bodyPr wrap="square">
            <a:spAutoFit/>
          </a:bodyPr>
          <a:lstStyle/>
          <a:p>
            <a:r>
              <a:rPr lang="en-US" dirty="0">
                <a:solidFill>
                  <a:schemeClr val="bg2"/>
                </a:solidFill>
              </a:rPr>
              <a:t>“China has entered a New Era where it should take </a:t>
            </a:r>
            <a:r>
              <a:rPr lang="en-US" dirty="0" err="1">
                <a:solidFill>
                  <a:schemeClr val="bg2"/>
                </a:solidFill>
              </a:rPr>
              <a:t>centre</a:t>
            </a:r>
            <a:r>
              <a:rPr lang="en-US" dirty="0">
                <a:solidFill>
                  <a:schemeClr val="bg2"/>
                </a:solidFill>
              </a:rPr>
              <a:t> stage in the world.”</a:t>
            </a:r>
          </a:p>
          <a:p>
            <a:r>
              <a:rPr lang="en-US" dirty="0">
                <a:solidFill>
                  <a:schemeClr val="bg2"/>
                </a:solidFill>
              </a:rPr>
              <a:t> Xi Jinping , 19</a:t>
            </a:r>
            <a:r>
              <a:rPr lang="en-US" baseline="30000" dirty="0">
                <a:solidFill>
                  <a:schemeClr val="bg2"/>
                </a:solidFill>
              </a:rPr>
              <a:t>th</a:t>
            </a:r>
            <a:r>
              <a:rPr lang="en-US" dirty="0">
                <a:solidFill>
                  <a:schemeClr val="bg2"/>
                </a:solidFill>
              </a:rPr>
              <a:t> CCP Congress October 2017</a:t>
            </a:r>
            <a:endParaRPr lang="de-DE" dirty="0">
              <a:solidFill>
                <a:schemeClr val="bg2"/>
              </a:solidFill>
            </a:endParaRPr>
          </a:p>
        </p:txBody>
      </p:sp>
      <p:sp>
        <p:nvSpPr>
          <p:cNvPr id="10" name="Rechteck 9"/>
          <p:cNvSpPr/>
          <p:nvPr/>
        </p:nvSpPr>
        <p:spPr>
          <a:xfrm>
            <a:off x="1445886" y="3890569"/>
            <a:ext cx="1303883" cy="553998"/>
          </a:xfrm>
          <a:prstGeom prst="rect">
            <a:avLst/>
          </a:prstGeom>
        </p:spPr>
        <p:txBody>
          <a:bodyPr wrap="none">
            <a:spAutoFit/>
          </a:bodyPr>
          <a:lstStyle/>
          <a:p>
            <a:r>
              <a:rPr lang="zh-CN" altLang="de-DE" dirty="0">
                <a:solidFill>
                  <a:schemeClr val="bg2"/>
                </a:solidFill>
              </a:rPr>
              <a:t>韬光养晦</a:t>
            </a:r>
            <a:endParaRPr lang="de-DE" altLang="zh-CN" dirty="0">
              <a:solidFill>
                <a:schemeClr val="bg2"/>
              </a:solidFill>
            </a:endParaRPr>
          </a:p>
          <a:p>
            <a:r>
              <a:rPr lang="de-DE" sz="1200" dirty="0" err="1">
                <a:solidFill>
                  <a:schemeClr val="bg2"/>
                </a:solidFill>
              </a:rPr>
              <a:t>Taoguang</a:t>
            </a:r>
            <a:r>
              <a:rPr lang="de-DE" sz="1200" dirty="0">
                <a:solidFill>
                  <a:schemeClr val="bg2"/>
                </a:solidFill>
              </a:rPr>
              <a:t> </a:t>
            </a:r>
            <a:r>
              <a:rPr lang="de-DE" sz="1200" dirty="0" err="1">
                <a:solidFill>
                  <a:schemeClr val="bg2"/>
                </a:solidFill>
              </a:rPr>
              <a:t>Yanghui</a:t>
            </a:r>
            <a:endParaRPr lang="de-DE" sz="1200" dirty="0">
              <a:solidFill>
                <a:schemeClr val="bg2"/>
              </a:solidFill>
            </a:endParaRPr>
          </a:p>
        </p:txBody>
      </p:sp>
      <p:sp>
        <p:nvSpPr>
          <p:cNvPr id="11" name="Rectangle 11"/>
          <p:cNvSpPr txBox="1">
            <a:spLocks/>
          </p:cNvSpPr>
          <p:nvPr/>
        </p:nvSpPr>
        <p:spPr>
          <a:xfrm>
            <a:off x="282101" y="365125"/>
            <a:ext cx="11575915" cy="1325563"/>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en-US" sz="4000" dirty="0" smtClean="0">
                <a:solidFill>
                  <a:schemeClr val="tx1"/>
                </a:solidFill>
                <a:latin typeface="Helvetica" pitchFamily="2" charset="0"/>
                <a:cs typeface="Helvetica" pitchFamily="2" charset="0"/>
              </a:rPr>
              <a:t>TREND 2: </a:t>
            </a:r>
            <a:r>
              <a:rPr lang="en-US" sz="4000" dirty="0">
                <a:solidFill>
                  <a:schemeClr val="tx1"/>
                </a:solidFill>
                <a:latin typeface="Helvetica" pitchFamily="2" charset="0"/>
                <a:cs typeface="Helvetica" pitchFamily="2" charset="0"/>
              </a:rPr>
              <a:t>Changing</a:t>
            </a:r>
            <a:r>
              <a:rPr lang="en-US" sz="4000" dirty="0" smtClean="0">
                <a:solidFill>
                  <a:schemeClr val="tx1"/>
                </a:solidFill>
                <a:latin typeface="Helvetica" pitchFamily="2" charset="0"/>
                <a:cs typeface="Helvetica" pitchFamily="2" charset="0"/>
              </a:rPr>
              <a:t> political role of Chinese outbound tourism in the “New Era”</a:t>
            </a:r>
            <a:endParaRPr lang="en-US" sz="4000" dirty="0">
              <a:solidFill>
                <a:schemeClr val="tx1"/>
              </a:solidFill>
              <a:latin typeface="Helvetica" pitchFamily="2" charset="0"/>
              <a:cs typeface="Helvetica" pitchFamily="2" charset="0"/>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627588"/>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45079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82683" y="382733"/>
            <a:ext cx="8750808" cy="936104"/>
          </a:xfrm>
        </p:spPr>
        <p:txBody>
          <a:bodyPr>
            <a:noAutofit/>
          </a:bodyPr>
          <a:lstStyle/>
          <a:p>
            <a:r>
              <a:rPr lang="en-US" sz="2800" dirty="0">
                <a:solidFill>
                  <a:prstClr val="white"/>
                </a:solidFill>
              </a:rPr>
              <a:t>2018: The End of CNTA </a:t>
            </a:r>
            <a:br>
              <a:rPr lang="en-US" sz="2800" dirty="0">
                <a:solidFill>
                  <a:prstClr val="white"/>
                </a:solidFill>
              </a:rPr>
            </a:br>
            <a:r>
              <a:rPr lang="en-US" sz="2800" dirty="0">
                <a:solidFill>
                  <a:prstClr val="white"/>
                </a:solidFill>
              </a:rPr>
              <a:t>– New Ministry of Culture and Tourism </a:t>
            </a:r>
            <a:endParaRPr lang="de-DE" dirty="0"/>
          </a:p>
        </p:txBody>
      </p:sp>
      <p:sp>
        <p:nvSpPr>
          <p:cNvPr id="3" name="Inhaltsplatzhalter 2"/>
          <p:cNvSpPr>
            <a:spLocks noGrp="1"/>
          </p:cNvSpPr>
          <p:nvPr>
            <p:ph idx="1"/>
          </p:nvPr>
        </p:nvSpPr>
        <p:spPr>
          <a:xfrm>
            <a:off x="739302" y="1627588"/>
            <a:ext cx="10758791" cy="5230412"/>
          </a:xfrm>
        </p:spPr>
        <p:txBody>
          <a:bodyPr>
            <a:normAutofit/>
          </a:bodyPr>
          <a:lstStyle/>
          <a:p>
            <a:pPr marL="0" indent="0">
              <a:buNone/>
            </a:pPr>
            <a:r>
              <a:rPr lang="de-DE" dirty="0" smtClean="0"/>
              <a:t>In March 2018 the National </a:t>
            </a:r>
            <a:r>
              <a:rPr lang="de-DE" dirty="0" err="1" smtClean="0"/>
              <a:t>People‘s</a:t>
            </a:r>
            <a:r>
              <a:rPr lang="de-DE" dirty="0" smtClean="0"/>
              <a:t> </a:t>
            </a:r>
            <a:r>
              <a:rPr lang="de-DE" dirty="0" err="1" smtClean="0"/>
              <a:t>Congress</a:t>
            </a:r>
            <a:r>
              <a:rPr lang="de-DE" dirty="0" smtClean="0"/>
              <a:t> (NPC) </a:t>
            </a:r>
            <a:r>
              <a:rPr lang="de-DE" dirty="0" err="1" smtClean="0"/>
              <a:t>decided</a:t>
            </a:r>
            <a:r>
              <a:rPr lang="de-DE" dirty="0" smtClean="0"/>
              <a:t> </a:t>
            </a:r>
            <a:r>
              <a:rPr lang="de-DE" dirty="0" err="1" smtClean="0"/>
              <a:t>that</a:t>
            </a:r>
            <a:r>
              <a:rPr lang="de-DE" dirty="0" smtClean="0"/>
              <a:t> t</a:t>
            </a:r>
            <a:r>
              <a:rPr lang="en-US" dirty="0" smtClean="0"/>
              <a:t>he Ministry </a:t>
            </a:r>
            <a:r>
              <a:rPr lang="en-US" dirty="0"/>
              <a:t>of Culture and </a:t>
            </a:r>
            <a:r>
              <a:rPr lang="en-US" dirty="0" smtClean="0"/>
              <a:t>CNTA </a:t>
            </a:r>
            <a:r>
              <a:rPr lang="en-US" dirty="0"/>
              <a:t>China National Tourism </a:t>
            </a:r>
            <a:r>
              <a:rPr lang="en-US" dirty="0" smtClean="0"/>
              <a:t>Administration will be merged into a new </a:t>
            </a:r>
            <a:r>
              <a:rPr lang="en-US" b="1" dirty="0" smtClean="0"/>
              <a:t>Ministry </a:t>
            </a:r>
            <a:r>
              <a:rPr lang="en-US" b="1" dirty="0"/>
              <a:t>of </a:t>
            </a:r>
            <a:r>
              <a:rPr lang="en-US" b="1" dirty="0" smtClean="0"/>
              <a:t>Culture </a:t>
            </a:r>
            <a:r>
              <a:rPr lang="en-US" b="1" dirty="0"/>
              <a:t>and </a:t>
            </a:r>
            <a:r>
              <a:rPr lang="en-US" b="1" dirty="0" smtClean="0"/>
              <a:t>Tourism. </a:t>
            </a:r>
          </a:p>
          <a:p>
            <a:pPr marL="0" indent="0">
              <a:buNone/>
            </a:pPr>
            <a:r>
              <a:rPr lang="en-US" dirty="0" smtClean="0"/>
              <a:t>NPC official announcement: “The </a:t>
            </a:r>
            <a:r>
              <a:rPr lang="en-US" dirty="0"/>
              <a:t>move is aimed at coordinating the development of cultural and tourism industries, </a:t>
            </a:r>
            <a:r>
              <a:rPr lang="en-US" b="1" dirty="0"/>
              <a:t>enhancing the country's soft power and cultural influence</a:t>
            </a:r>
            <a:r>
              <a:rPr lang="en-US" dirty="0"/>
              <a:t>, </a:t>
            </a:r>
            <a:r>
              <a:rPr lang="en-US" b="1" dirty="0"/>
              <a:t>and promoting cultural exchanges </a:t>
            </a:r>
            <a:r>
              <a:rPr lang="en-US" b="1" dirty="0" smtClean="0"/>
              <a:t>internationally.”</a:t>
            </a:r>
          </a:p>
          <a:p>
            <a:pPr marL="0" indent="0">
              <a:buNone/>
            </a:pPr>
            <a:r>
              <a:rPr lang="de-DE" dirty="0" smtClean="0"/>
              <a:t>The World Tourism Cities </a:t>
            </a:r>
            <a:r>
              <a:rPr lang="de-DE" dirty="0" err="1" smtClean="0"/>
              <a:t>Federation</a:t>
            </a:r>
            <a:r>
              <a:rPr lang="de-DE" dirty="0" smtClean="0"/>
              <a:t> (</a:t>
            </a:r>
            <a:r>
              <a:rPr lang="de-DE" dirty="0" err="1" smtClean="0"/>
              <a:t>started</a:t>
            </a:r>
            <a:r>
              <a:rPr lang="de-DE" dirty="0" smtClean="0"/>
              <a:t> 2012, Beijing) </a:t>
            </a:r>
            <a:r>
              <a:rPr lang="de-DE" dirty="0" err="1" smtClean="0"/>
              <a:t>is</a:t>
            </a:r>
            <a:r>
              <a:rPr lang="de-DE" dirty="0" smtClean="0"/>
              <a:t> </a:t>
            </a:r>
            <a:r>
              <a:rPr lang="de-DE" dirty="0" err="1" smtClean="0"/>
              <a:t>becoming</a:t>
            </a:r>
            <a:r>
              <a:rPr lang="de-DE" dirty="0" smtClean="0"/>
              <a:t> </a:t>
            </a:r>
            <a:r>
              <a:rPr lang="de-DE" dirty="0" err="1" smtClean="0"/>
              <a:t>more</a:t>
            </a:r>
            <a:r>
              <a:rPr lang="de-DE" dirty="0" smtClean="0"/>
              <a:t> </a:t>
            </a:r>
            <a:r>
              <a:rPr lang="de-DE" dirty="0" err="1" smtClean="0"/>
              <a:t>important</a:t>
            </a:r>
            <a:r>
              <a:rPr lang="de-DE" dirty="0" smtClean="0"/>
              <a:t>.</a:t>
            </a:r>
          </a:p>
          <a:p>
            <a:pPr marL="0" indent="0">
              <a:buNone/>
            </a:pPr>
            <a:r>
              <a:rPr lang="de-DE" dirty="0" smtClean="0"/>
              <a:t>The new World Tourism Alliance (</a:t>
            </a:r>
            <a:r>
              <a:rPr lang="de-DE" dirty="0" err="1" smtClean="0"/>
              <a:t>started</a:t>
            </a:r>
            <a:r>
              <a:rPr lang="de-DE" dirty="0" smtClean="0"/>
              <a:t> 2017, Hangzhou) </a:t>
            </a:r>
            <a:r>
              <a:rPr lang="de-DE" dirty="0" err="1" smtClean="0"/>
              <a:t>is</a:t>
            </a:r>
            <a:r>
              <a:rPr lang="de-DE" dirty="0" smtClean="0"/>
              <a:t> </a:t>
            </a:r>
            <a:r>
              <a:rPr lang="de-DE" dirty="0" err="1" smtClean="0"/>
              <a:t>building</a:t>
            </a:r>
            <a:r>
              <a:rPr lang="de-DE" dirty="0" smtClean="0"/>
              <a:t> a </a:t>
            </a:r>
            <a:r>
              <a:rPr lang="de-DE" dirty="0" err="1" smtClean="0"/>
              <a:t>big</a:t>
            </a:r>
            <a:r>
              <a:rPr lang="de-DE" dirty="0" smtClean="0"/>
              <a:t> new </a:t>
            </a:r>
            <a:r>
              <a:rPr lang="de-DE" dirty="0" err="1" smtClean="0"/>
              <a:t>headquarter</a:t>
            </a:r>
            <a:r>
              <a:rPr lang="de-DE" dirty="0" smtClean="0"/>
              <a:t> in Hangzhou.</a:t>
            </a:r>
            <a:endParaRPr lang="de-DE" dirty="0"/>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13</a:t>
            </a:fld>
            <a:endParaRPr lang="en-US" dirty="0">
              <a:solidFill>
                <a:prstClr val="white"/>
              </a:solidFill>
            </a:endParaRPr>
          </a:p>
        </p:txBody>
      </p:sp>
      <p:sp>
        <p:nvSpPr>
          <p:cNvPr id="6" name="Fußzeilenplatzhalter 5"/>
          <p:cNvSpPr>
            <a:spLocks noGrp="1"/>
          </p:cNvSpPr>
          <p:nvPr>
            <p:ph type="ftr" sz="quarter" idx="11"/>
          </p:nvPr>
        </p:nvSpPr>
        <p:spPr/>
        <p:txBody>
          <a:bodyPr/>
          <a:lstStyle/>
          <a:p>
            <a:r>
              <a:rPr lang="en-US" smtClean="0">
                <a:solidFill>
                  <a:prstClr val="white"/>
                </a:solidFill>
              </a:rPr>
              <a:t>www.china-outbound.com</a:t>
            </a:r>
            <a:endParaRPr lang="en-US" dirty="0">
              <a:solidFill>
                <a:prstClr val="white"/>
              </a:solidFill>
            </a:endParaRPr>
          </a:p>
        </p:txBody>
      </p:sp>
      <p:sp>
        <p:nvSpPr>
          <p:cNvPr id="7" name="Rectangle 11"/>
          <p:cNvSpPr txBox="1">
            <a:spLocks/>
          </p:cNvSpPr>
          <p:nvPr/>
        </p:nvSpPr>
        <p:spPr>
          <a:xfrm>
            <a:off x="282101" y="365125"/>
            <a:ext cx="11575915" cy="1325563"/>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en-US" dirty="0" smtClean="0">
                <a:solidFill>
                  <a:schemeClr val="tx1"/>
                </a:solidFill>
                <a:latin typeface="Helvetica" pitchFamily="2" charset="0"/>
                <a:cs typeface="Helvetica" pitchFamily="2" charset="0"/>
              </a:rPr>
              <a:t>New institutions </a:t>
            </a:r>
            <a:endParaRPr lang="en-US" dirty="0">
              <a:solidFill>
                <a:schemeClr val="tx1"/>
              </a:solidFill>
              <a:latin typeface="Helvetica" pitchFamily="2" charset="0"/>
              <a:cs typeface="Helvetica" pitchFamily="2" charset="0"/>
            </a:endParaRPr>
          </a:p>
        </p:txBody>
      </p:sp>
      <p:cxnSp>
        <p:nvCxnSpPr>
          <p:cNvPr id="8"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98343"/>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10727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408561" y="1825624"/>
            <a:ext cx="11322995" cy="5032375"/>
          </a:xfrm>
        </p:spPr>
        <p:txBody>
          <a:bodyPr>
            <a:normAutofit lnSpcReduction="10000"/>
          </a:bodyPr>
          <a:lstStyle/>
          <a:p>
            <a:r>
              <a:rPr lang="en-US" sz="2400" dirty="0">
                <a:solidFill>
                  <a:prstClr val="black"/>
                </a:solidFill>
              </a:rPr>
              <a:t>“</a:t>
            </a:r>
            <a:r>
              <a:rPr lang="en-US" sz="2400" b="1" i="1" dirty="0">
                <a:solidFill>
                  <a:prstClr val="black"/>
                </a:solidFill>
              </a:rPr>
              <a:t>Be careful what you wish for</a:t>
            </a:r>
            <a:r>
              <a:rPr lang="en-US" sz="2400" dirty="0">
                <a:solidFill>
                  <a:prstClr val="black"/>
                </a:solidFill>
              </a:rPr>
              <a:t>”: Many destination find themselves in a situation of being visited by large numbers of Chinese mass-market package tour groups, which boost the arrival numbers but stay only for a short period of time at a destination (concentrating on the most famous destinations and sights during high season) and create very limited yields. </a:t>
            </a:r>
          </a:p>
          <a:p>
            <a:r>
              <a:rPr lang="en-US" sz="2400" dirty="0">
                <a:solidFill>
                  <a:prstClr val="black"/>
                </a:solidFill>
              </a:rPr>
              <a:t>With the growing importance of Chinese independent </a:t>
            </a:r>
            <a:r>
              <a:rPr lang="en-US" sz="2400" dirty="0" err="1">
                <a:solidFill>
                  <a:prstClr val="black"/>
                </a:solidFill>
              </a:rPr>
              <a:t>travellers</a:t>
            </a:r>
            <a:r>
              <a:rPr lang="en-US" sz="2400" dirty="0">
                <a:solidFill>
                  <a:prstClr val="black"/>
                </a:solidFill>
              </a:rPr>
              <a:t> (FITs) and Chinese Modular Outbound </a:t>
            </a:r>
            <a:r>
              <a:rPr lang="en-US" sz="2400" dirty="0" err="1">
                <a:solidFill>
                  <a:prstClr val="black"/>
                </a:solidFill>
              </a:rPr>
              <a:t>Travellers</a:t>
            </a:r>
            <a:r>
              <a:rPr lang="en-US" sz="2400" dirty="0">
                <a:solidFill>
                  <a:prstClr val="black"/>
                </a:solidFill>
              </a:rPr>
              <a:t> (MOTs), </a:t>
            </a:r>
            <a:r>
              <a:rPr lang="en-US" sz="2400" b="1" i="1" dirty="0">
                <a:solidFill>
                  <a:prstClr val="black"/>
                </a:solidFill>
              </a:rPr>
              <a:t>quality</a:t>
            </a:r>
            <a:r>
              <a:rPr lang="en-US" sz="2400" dirty="0">
                <a:solidFill>
                  <a:prstClr val="black"/>
                </a:solidFill>
              </a:rPr>
              <a:t> and </a:t>
            </a:r>
            <a:r>
              <a:rPr lang="en-US" sz="2400" b="1" i="1" dirty="0">
                <a:solidFill>
                  <a:prstClr val="black"/>
                </a:solidFill>
              </a:rPr>
              <a:t>value for money </a:t>
            </a:r>
            <a:r>
              <a:rPr lang="en-US" sz="2400" dirty="0">
                <a:solidFill>
                  <a:prstClr val="black"/>
                </a:solidFill>
              </a:rPr>
              <a:t>take the place of quantity and cheap price.</a:t>
            </a:r>
          </a:p>
          <a:p>
            <a:r>
              <a:rPr lang="en-US" sz="2400" dirty="0" smtClean="0">
                <a:solidFill>
                  <a:prstClr val="black"/>
                </a:solidFill>
              </a:rPr>
              <a:t>Chinese </a:t>
            </a:r>
            <a:r>
              <a:rPr lang="en-US" sz="2400" dirty="0">
                <a:solidFill>
                  <a:prstClr val="black"/>
                </a:solidFill>
              </a:rPr>
              <a:t>FITs and MOTs are tiring of travelling overseas and meeting mostly fellow countrymen in a destination, of engaging just  in shopping and sightseeing. </a:t>
            </a:r>
            <a:r>
              <a:rPr lang="en-US" sz="2400" dirty="0" smtClean="0">
                <a:solidFill>
                  <a:prstClr val="black"/>
                </a:solidFill>
              </a:rPr>
              <a:t>They </a:t>
            </a:r>
            <a:r>
              <a:rPr lang="en-US" sz="2400" dirty="0">
                <a:solidFill>
                  <a:prstClr val="black"/>
                </a:solidFill>
              </a:rPr>
              <a:t>become more and more interested in new, authentic offers based on local culture and nature if provided and communicated in the right way and through the right channels as Customized Travel</a:t>
            </a:r>
            <a:r>
              <a:rPr lang="en-US" sz="2400" dirty="0" smtClean="0">
                <a:solidFill>
                  <a:prstClr val="black"/>
                </a:solidFill>
              </a:rPr>
              <a:t>.</a:t>
            </a:r>
          </a:p>
          <a:p>
            <a:r>
              <a:rPr lang="en-US" sz="2400" dirty="0" smtClean="0">
                <a:solidFill>
                  <a:prstClr val="black"/>
                </a:solidFill>
              </a:rPr>
              <a:t>In a survey of several hundred tour operators in China in Spring 2019, “</a:t>
            </a:r>
            <a:r>
              <a:rPr lang="en-US" sz="2400" dirty="0" err="1" smtClean="0">
                <a:solidFill>
                  <a:prstClr val="black"/>
                </a:solidFill>
              </a:rPr>
              <a:t>Customised</a:t>
            </a:r>
            <a:r>
              <a:rPr lang="en-US" sz="2400" dirty="0" smtClean="0">
                <a:solidFill>
                  <a:prstClr val="black"/>
                </a:solidFill>
              </a:rPr>
              <a:t>” was named as the main Trend Term for outbound tourism development. </a:t>
            </a:r>
            <a:endParaRPr lang="de-DE" sz="2400" dirty="0">
              <a:solidFill>
                <a:prstClr val="black"/>
              </a:solidFill>
            </a:endParaRPr>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14</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1" y="1776469"/>
            <a:ext cx="11575915" cy="1446550"/>
          </a:xfrm>
          <a:prstGeom prst="rect">
            <a:avLst/>
          </a:prstGeom>
        </p:spPr>
        <p:txBody>
          <a:bodyPr wrap="square">
            <a:spAutoFit/>
          </a:bodyPr>
          <a:lstStyle/>
          <a:p>
            <a:endParaRPr lang="en-US" sz="2000" dirty="0" smtClean="0">
              <a:solidFill>
                <a:prstClr val="black"/>
              </a:solidFill>
            </a:endParaRPr>
          </a:p>
          <a:p>
            <a:endParaRPr lang="en-US" sz="2000" dirty="0">
              <a:solidFill>
                <a:prstClr val="black"/>
              </a:solidFill>
            </a:endParaRPr>
          </a:p>
          <a:p>
            <a:endParaRPr lang="en-US" sz="2000" dirty="0">
              <a:solidFill>
                <a:prstClr val="black"/>
              </a:solidFill>
            </a:endParaRPr>
          </a:p>
          <a:p>
            <a:endParaRPr lang="de-DE" sz="2800" dirty="0">
              <a:solidFill>
                <a:prstClr val="black"/>
              </a:solidFill>
            </a:endParaRPr>
          </a:p>
        </p:txBody>
      </p:sp>
      <p:sp>
        <p:nvSpPr>
          <p:cNvPr id="13" name="Rectangle 11"/>
          <p:cNvSpPr>
            <a:spLocks noGrp="1"/>
          </p:cNvSpPr>
          <p:nvPr>
            <p:ph type="title"/>
          </p:nvPr>
        </p:nvSpPr>
        <p:spPr>
          <a:xfrm>
            <a:off x="282101" y="365125"/>
            <a:ext cx="1157591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dirty="0" smtClean="0">
                <a:solidFill>
                  <a:schemeClr val="tx1"/>
                </a:solidFill>
                <a:latin typeface="Helvetica" pitchFamily="2" charset="0"/>
                <a:cs typeface="Helvetica" pitchFamily="2" charset="0"/>
              </a:rPr>
              <a:t>TREND 3: From Quantity to Quality </a:t>
            </a:r>
            <a:endParaRPr lang="en-US" dirty="0">
              <a:solidFill>
                <a:schemeClr val="tx1"/>
              </a:solidFill>
              <a:latin typeface="Helvetica" pitchFamily="2" charset="0"/>
              <a:cs typeface="Helvetica" pitchFamily="2" charset="0"/>
            </a:endParaRP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0" y="164984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71706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Visa_requirements_for_Chinese_citizens_holding_ordinary_and_ordinary_passports_for_public_affairs_and_Two-way_and_Exit_&amp;_Entry_permit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6999" y="3740390"/>
            <a:ext cx="5605655" cy="2458621"/>
          </a:xfrm>
          <a:prstGeom prst="rect">
            <a:avLst/>
          </a:prstGeom>
        </p:spPr>
      </p:pic>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15</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2099766" y="1659286"/>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291830" y="390513"/>
            <a:ext cx="11585641"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Autofit/>
          </a:bodyPr>
          <a:lstStyle/>
          <a:p>
            <a:pPr algn="ctr">
              <a:lnSpc>
                <a:spcPct val="107000"/>
              </a:lnSpc>
              <a:spcAft>
                <a:spcPts val="800"/>
              </a:spcAft>
            </a:pPr>
            <a:r>
              <a:rPr lang="en-US" sz="4000" dirty="0" smtClean="0">
                <a:solidFill>
                  <a:schemeClr val="tx1"/>
                </a:solidFill>
                <a:latin typeface="Helvetica" pitchFamily="2" charset="0"/>
                <a:cs typeface="Helvetica" pitchFamily="2" charset="0"/>
              </a:rPr>
              <a:t>TREND 4: Rapid easing of visa requirements for Chinese </a:t>
            </a:r>
            <a:r>
              <a:rPr lang="en-US" sz="4000" dirty="0">
                <a:solidFill>
                  <a:schemeClr val="tx1"/>
                </a:solidFill>
                <a:latin typeface="Helvetica" pitchFamily="2" charset="0"/>
                <a:cs typeface="Helvetica" pitchFamily="2" charset="0"/>
              </a:rPr>
              <a:t>outbound </a:t>
            </a:r>
            <a:r>
              <a:rPr lang="en-US" sz="4000" dirty="0" smtClean="0">
                <a:solidFill>
                  <a:schemeClr val="tx1"/>
                </a:solidFill>
                <a:latin typeface="Helvetica" pitchFamily="2" charset="0"/>
                <a:cs typeface="Helvetica" pitchFamily="2" charset="0"/>
              </a:rPr>
              <a:t>tourists</a:t>
            </a:r>
            <a:endParaRPr lang="en-US" sz="4000" dirty="0">
              <a:solidFill>
                <a:schemeClr val="tx1"/>
              </a:solidFill>
              <a:latin typeface="Helvetica" pitchFamily="2" charset="0"/>
              <a:cs typeface="Helvetica" pitchFamily="2"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sp>
        <p:nvSpPr>
          <p:cNvPr id="16" name="Rechteck 15"/>
          <p:cNvSpPr/>
          <p:nvPr/>
        </p:nvSpPr>
        <p:spPr>
          <a:xfrm>
            <a:off x="2315737" y="1659285"/>
            <a:ext cx="7883912" cy="5016758"/>
          </a:xfrm>
          <a:prstGeom prst="rect">
            <a:avLst/>
          </a:prstGeom>
        </p:spPr>
        <p:txBody>
          <a:bodyPr wrap="square">
            <a:spAutoFit/>
          </a:bodyPr>
          <a:lstStyle/>
          <a:p>
            <a:r>
              <a:rPr lang="en-US" sz="2000" b="1" dirty="0">
                <a:solidFill>
                  <a:prstClr val="black"/>
                </a:solidFill>
              </a:rPr>
              <a:t>Simplified visa procedures</a:t>
            </a:r>
          </a:p>
          <a:p>
            <a:endParaRPr lang="en-US" sz="2000" dirty="0">
              <a:solidFill>
                <a:prstClr val="black"/>
              </a:solidFill>
            </a:endParaRPr>
          </a:p>
          <a:p>
            <a:r>
              <a:rPr lang="en-US" sz="2000" dirty="0">
                <a:solidFill>
                  <a:prstClr val="black"/>
                </a:solidFill>
              </a:rPr>
              <a:t>27 destinations offer </a:t>
            </a:r>
            <a:r>
              <a:rPr lang="en-US" sz="2000" b="1" dirty="0">
                <a:solidFill>
                  <a:prstClr val="black"/>
                </a:solidFill>
              </a:rPr>
              <a:t>visa-free</a:t>
            </a:r>
            <a:r>
              <a:rPr lang="en-US" sz="2000" dirty="0">
                <a:solidFill>
                  <a:prstClr val="black"/>
                </a:solidFill>
              </a:rPr>
              <a:t> entry for </a:t>
            </a:r>
            <a:br>
              <a:rPr lang="en-US" sz="2000" dirty="0">
                <a:solidFill>
                  <a:prstClr val="black"/>
                </a:solidFill>
              </a:rPr>
            </a:br>
            <a:r>
              <a:rPr lang="en-US" sz="2000" dirty="0">
                <a:solidFill>
                  <a:prstClr val="black"/>
                </a:solidFill>
              </a:rPr>
              <a:t>Chinese citizens</a:t>
            </a:r>
          </a:p>
          <a:p>
            <a:r>
              <a:rPr lang="en-US" sz="2000" dirty="0">
                <a:solidFill>
                  <a:prstClr val="black"/>
                </a:solidFill>
              </a:rPr>
              <a:t>39 destinations offer </a:t>
            </a:r>
            <a:r>
              <a:rPr lang="en-US" sz="2000" b="1" dirty="0">
                <a:solidFill>
                  <a:prstClr val="black"/>
                </a:solidFill>
              </a:rPr>
              <a:t>visa on arrival or E-Visa </a:t>
            </a:r>
          </a:p>
          <a:p>
            <a:r>
              <a:rPr lang="en-US" sz="2000" dirty="0">
                <a:solidFill>
                  <a:prstClr val="black"/>
                </a:solidFill>
              </a:rPr>
              <a:t>for Chinese citizens </a:t>
            </a: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graphicFrame>
        <p:nvGraphicFramePr>
          <p:cNvPr id="6" name="Tabelle 5"/>
          <p:cNvGraphicFramePr>
            <a:graphicFrameLocks noGrp="1"/>
          </p:cNvGraphicFramePr>
          <p:nvPr>
            <p:extLst/>
          </p:nvPr>
        </p:nvGraphicFramePr>
        <p:xfrm>
          <a:off x="7292359" y="1797995"/>
          <a:ext cx="3285513" cy="4525956"/>
        </p:xfrm>
        <a:graphic>
          <a:graphicData uri="http://schemas.openxmlformats.org/drawingml/2006/table">
            <a:tbl>
              <a:tblPr>
                <a:tableStyleId>{5C22544A-7EE6-4342-B048-85BDC9FD1C3A}</a:tableStyleId>
              </a:tblPr>
              <a:tblGrid>
                <a:gridCol w="849316">
                  <a:extLst>
                    <a:ext uri="{9D8B030D-6E8A-4147-A177-3AD203B41FA5}">
                      <a16:colId xmlns:a16="http://schemas.microsoft.com/office/drawing/2014/main" xmlns="" val="628107122"/>
                    </a:ext>
                  </a:extLst>
                </a:gridCol>
                <a:gridCol w="2436197">
                  <a:extLst>
                    <a:ext uri="{9D8B030D-6E8A-4147-A177-3AD203B41FA5}">
                      <a16:colId xmlns:a16="http://schemas.microsoft.com/office/drawing/2014/main" xmlns="" val="2068020389"/>
                    </a:ext>
                  </a:extLst>
                </a:gridCol>
              </a:tblGrid>
              <a:tr h="167628">
                <a:tc>
                  <a:txBody>
                    <a:bodyPr/>
                    <a:lstStyle/>
                    <a:p>
                      <a:pPr algn="l" fontAlgn="t"/>
                      <a:r>
                        <a:rPr lang="de-DE" sz="1000" u="none" strike="noStrike" dirty="0" err="1">
                          <a:effectLst/>
                        </a:rPr>
                        <a:t>Asia</a:t>
                      </a:r>
                      <a:endParaRPr lang="de-DE" sz="1000" b="1" i="0" u="none" strike="noStrike" dirty="0">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dirty="0">
                          <a:effectLst/>
                        </a:rPr>
                        <a:t>UAE</a:t>
                      </a:r>
                      <a:endParaRPr lang="de-DE"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681287638"/>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Jeju Province, South Korea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798222272"/>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Indonesia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454622674"/>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Quang Ninh Province, Vietnam</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51014321"/>
                  </a:ext>
                </a:extLst>
              </a:tr>
              <a:tr h="167628">
                <a:tc>
                  <a:txBody>
                    <a:bodyPr/>
                    <a:lstStyle/>
                    <a:p>
                      <a:pPr algn="l" fontAlgn="t"/>
                      <a:r>
                        <a:rPr lang="de-DE" sz="1000" u="none" strike="noStrike">
                          <a:effectLst/>
                        </a:rPr>
                        <a:t> North America</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Barbados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099893422"/>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Bahamas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9373841"/>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Grenada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731253029"/>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Antigua and Barbuda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351602158"/>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Dominica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897828123"/>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Haiti</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005601391"/>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Saint Kitts and Nevis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308332032"/>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Turks and Caicos Islands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887760611"/>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Jamaica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821152668"/>
                  </a:ext>
                </a:extLst>
              </a:tr>
              <a:tr h="167628">
                <a:tc>
                  <a:txBody>
                    <a:bodyPr/>
                    <a:lstStyle/>
                    <a:p>
                      <a:pPr algn="l" fontAlgn="t"/>
                      <a:r>
                        <a:rPr lang="de-DE" sz="1000" u="none" strike="noStrike">
                          <a:effectLst/>
                        </a:rPr>
                        <a:t>South America </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dirty="0">
                          <a:effectLst/>
                        </a:rPr>
                        <a:t>Ecuador</a:t>
                      </a:r>
                      <a:endParaRPr lang="de-DE"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535089750"/>
                  </a:ext>
                </a:extLst>
              </a:tr>
              <a:tr h="167628">
                <a:tc>
                  <a:txBody>
                    <a:bodyPr/>
                    <a:lstStyle/>
                    <a:p>
                      <a:pPr algn="l" fontAlgn="t"/>
                      <a:r>
                        <a:rPr lang="de-DE" sz="1000" u="none" strike="noStrike">
                          <a:effectLst/>
                        </a:rPr>
                        <a:t>Europe </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dirty="0" err="1">
                          <a:effectLst/>
                        </a:rPr>
                        <a:t>Serbia</a:t>
                      </a:r>
                      <a:r>
                        <a:rPr lang="de-DE" sz="1000" u="none" strike="noStrike" dirty="0">
                          <a:effectLst/>
                        </a:rPr>
                        <a:t> </a:t>
                      </a:r>
                      <a:endParaRPr lang="de-DE"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834231711"/>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dirty="0">
                          <a:effectLst/>
                        </a:rPr>
                        <a:t>San </a:t>
                      </a:r>
                      <a:r>
                        <a:rPr lang="de-DE" sz="1000" u="none" strike="noStrike" dirty="0" smtClean="0">
                          <a:effectLst/>
                        </a:rPr>
                        <a:t>Marino, </a:t>
                      </a:r>
                      <a:r>
                        <a:rPr lang="de-DE" sz="1000" u="none" strike="noStrike" dirty="0" err="1" smtClean="0">
                          <a:effectLst/>
                        </a:rPr>
                        <a:t>Albania</a:t>
                      </a:r>
                      <a:r>
                        <a:rPr lang="de-DE" sz="1000" u="none" strike="noStrike" dirty="0" smtClean="0">
                          <a:effectLst/>
                        </a:rPr>
                        <a:t>,</a:t>
                      </a:r>
                      <a:r>
                        <a:rPr lang="de-DE" sz="1000" u="none" strike="noStrike" baseline="0" dirty="0" smtClean="0">
                          <a:effectLst/>
                        </a:rPr>
                        <a:t> </a:t>
                      </a:r>
                      <a:r>
                        <a:rPr lang="de-DE" sz="1000" u="none" strike="noStrike" baseline="0" dirty="0" err="1" smtClean="0">
                          <a:effectLst/>
                        </a:rPr>
                        <a:t>Bosnia</a:t>
                      </a:r>
                      <a:r>
                        <a:rPr lang="de-DE" sz="1000" u="none" strike="noStrike" baseline="0" dirty="0" smtClean="0">
                          <a:effectLst/>
                        </a:rPr>
                        <a:t> &amp; </a:t>
                      </a:r>
                      <a:r>
                        <a:rPr lang="de-DE" sz="1000" u="none" strike="noStrike" baseline="0" dirty="0" err="1" smtClean="0">
                          <a:effectLst/>
                        </a:rPr>
                        <a:t>Hercegovina</a:t>
                      </a:r>
                      <a:endParaRPr lang="de-DE"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97302282"/>
                  </a:ext>
                </a:extLst>
              </a:tr>
              <a:tr h="167628">
                <a:tc>
                  <a:txBody>
                    <a:bodyPr/>
                    <a:lstStyle/>
                    <a:p>
                      <a:pPr algn="l" fontAlgn="t"/>
                      <a:r>
                        <a:rPr lang="de-DE" sz="1000" u="none" strike="noStrike">
                          <a:effectLst/>
                        </a:rPr>
                        <a:t>Oceania</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Fiji </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066825778"/>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Tonga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968522564"/>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French Polynesia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455827149"/>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Northern Mariana Islands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549634607"/>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Samoa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1629173261"/>
                  </a:ext>
                </a:extLst>
              </a:tr>
              <a:tr h="167628">
                <a:tc>
                  <a:txBody>
                    <a:bodyPr/>
                    <a:lstStyle/>
                    <a:p>
                      <a:pPr algn="l" fontAlgn="t"/>
                      <a:r>
                        <a:rPr lang="de-DE" sz="1000" u="none" strike="noStrike">
                          <a:effectLst/>
                        </a:rPr>
                        <a:t>Africa </a:t>
                      </a:r>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Mauritius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522049845"/>
                  </a:ext>
                </a:extLst>
              </a:tr>
              <a:tr h="167628">
                <a:tc>
                  <a:txBody>
                    <a:bodyPr/>
                    <a:lstStyle/>
                    <a:p>
                      <a:pPr algn="l" fontAlgn="t"/>
                      <a:endParaRPr lang="de-DE" sz="1000" b="1" i="0" u="none" strike="noStrike">
                        <a:solidFill>
                          <a:srgbClr val="000000"/>
                        </a:solidFill>
                        <a:effectLst/>
                        <a:latin typeface="Calibri" panose="020F0502020204030204" pitchFamily="34" charset="0"/>
                      </a:endParaRPr>
                    </a:p>
                  </a:txBody>
                  <a:tcPr marL="8381" marR="8381" marT="8381" marB="0"/>
                </a:tc>
                <a:tc>
                  <a:txBody>
                    <a:bodyPr/>
                    <a:lstStyle/>
                    <a:p>
                      <a:pPr algn="l" fontAlgn="b"/>
                      <a:r>
                        <a:rPr lang="de-DE" sz="1000" u="none" strike="noStrike">
                          <a:effectLst/>
                        </a:rPr>
                        <a:t>Seychelles</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910925302"/>
                  </a:ext>
                </a:extLst>
              </a:tr>
              <a:tr h="167628">
                <a:tc>
                  <a:txBody>
                    <a:bodyPr/>
                    <a:lstStyle/>
                    <a:p>
                      <a:pPr algn="l" fontAlgn="b"/>
                      <a:endParaRPr lang="de-DE" sz="1000" b="1"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de-DE" sz="1000" u="none" strike="noStrike">
                          <a:effectLst/>
                        </a:rPr>
                        <a:t>Réunion</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3146931995"/>
                  </a:ext>
                </a:extLst>
              </a:tr>
              <a:tr h="167628">
                <a:tc>
                  <a:txBody>
                    <a:bodyPr/>
                    <a:lstStyle/>
                    <a:p>
                      <a:pPr algn="l" fontAlgn="b"/>
                      <a:endParaRPr lang="de-DE" sz="1000" b="1"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de-DE" sz="1000" u="none" strike="noStrike">
                          <a:effectLst/>
                        </a:rPr>
                        <a:t>Morocco </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2405895390"/>
                  </a:ext>
                </a:extLst>
              </a:tr>
              <a:tr h="167628">
                <a:tc>
                  <a:txBody>
                    <a:bodyPr/>
                    <a:lstStyle/>
                    <a:p>
                      <a:pPr algn="l" fontAlgn="b"/>
                      <a:endParaRPr lang="de-DE" sz="1000" b="1"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de-DE" sz="1000" u="none" strike="noStrike">
                          <a:effectLst/>
                        </a:rPr>
                        <a:t>Tunisia</a:t>
                      </a:r>
                      <a:endParaRPr lang="de-DE" sz="1000" b="0" i="0" u="none" strike="noStrike">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561438990"/>
                  </a:ext>
                </a:extLst>
              </a:tr>
              <a:tr h="167628">
                <a:tc>
                  <a:txBody>
                    <a:bodyPr/>
                    <a:lstStyle/>
                    <a:p>
                      <a:pPr algn="l" fontAlgn="b"/>
                      <a:r>
                        <a:rPr lang="de-DE" sz="1000" u="none" strike="noStrike">
                          <a:effectLst/>
                        </a:rPr>
                        <a:t>Antarctic</a:t>
                      </a:r>
                      <a:endParaRPr lang="de-DE" sz="1000" b="1" i="0" u="none" strike="noStrike">
                        <a:solidFill>
                          <a:srgbClr val="000000"/>
                        </a:solidFill>
                        <a:effectLst/>
                        <a:latin typeface="Calibri" panose="020F0502020204030204" pitchFamily="34" charset="0"/>
                      </a:endParaRPr>
                    </a:p>
                  </a:txBody>
                  <a:tcPr marL="8381" marR="8381" marT="8381" marB="0" anchor="b"/>
                </a:tc>
                <a:tc>
                  <a:txBody>
                    <a:bodyPr/>
                    <a:lstStyle/>
                    <a:p>
                      <a:pPr algn="l" fontAlgn="b"/>
                      <a:r>
                        <a:rPr lang="en-US" sz="1000" u="none" strike="noStrike" dirty="0">
                          <a:effectLst/>
                        </a:rPr>
                        <a:t>South Georgia and the South Sandwich Islands</a:t>
                      </a:r>
                      <a:endParaRPr lang="en-US" sz="1000" b="0" i="0" u="none" strike="noStrike" dirty="0">
                        <a:solidFill>
                          <a:srgbClr val="000000"/>
                        </a:solidFill>
                        <a:effectLst/>
                        <a:latin typeface="Calibri" panose="020F0502020204030204" pitchFamily="34" charset="0"/>
                      </a:endParaRPr>
                    </a:p>
                  </a:txBody>
                  <a:tcPr marL="8381" marR="8381" marT="8381" marB="0" anchor="b"/>
                </a:tc>
                <a:extLst>
                  <a:ext uri="{0D108BD9-81ED-4DB2-BD59-A6C34878D82A}">
                    <a16:rowId xmlns:a16="http://schemas.microsoft.com/office/drawing/2014/main" xmlns="" val="846759130"/>
                  </a:ext>
                </a:extLst>
              </a:tr>
            </a:tbl>
          </a:graphicData>
        </a:graphic>
      </p:graphicFrame>
      <p:sp>
        <p:nvSpPr>
          <p:cNvPr id="2" name="Textfeld 1"/>
          <p:cNvSpPr txBox="1"/>
          <p:nvPr/>
        </p:nvSpPr>
        <p:spPr>
          <a:xfrm>
            <a:off x="7185062" y="1582221"/>
            <a:ext cx="3482939" cy="307777"/>
          </a:xfrm>
          <a:prstGeom prst="rect">
            <a:avLst/>
          </a:prstGeom>
          <a:noFill/>
        </p:spPr>
        <p:txBody>
          <a:bodyPr wrap="square" rtlCol="0">
            <a:spAutoFit/>
          </a:bodyPr>
          <a:lstStyle/>
          <a:p>
            <a:r>
              <a:rPr lang="de-DE" sz="1400" dirty="0"/>
              <a:t>Visa </a:t>
            </a:r>
            <a:r>
              <a:rPr lang="de-DE" sz="1400" dirty="0" err="1"/>
              <a:t>free</a:t>
            </a:r>
            <a:r>
              <a:rPr lang="de-DE" sz="1400" dirty="0"/>
              <a:t> </a:t>
            </a:r>
            <a:r>
              <a:rPr lang="de-DE" sz="1400" dirty="0" err="1"/>
              <a:t>entry</a:t>
            </a:r>
            <a:r>
              <a:rPr lang="de-DE" sz="1400" dirty="0"/>
              <a:t>:</a:t>
            </a:r>
          </a:p>
        </p:txBody>
      </p:sp>
      <p:cxnSp>
        <p:nvCxnSpPr>
          <p:cNvPr id="17"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29517"/>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11471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57480" y="2613393"/>
            <a:ext cx="3668528" cy="3930972"/>
          </a:xfrm>
          <a:prstGeom prst="rect">
            <a:avLst/>
          </a:prstGeom>
        </p:spPr>
      </p:pic>
      <p:pic>
        <p:nvPicPr>
          <p:cNvPr id="6" name="Grafik 5"/>
          <p:cNvPicPr>
            <a:picLocks noChangeAspect="1"/>
          </p:cNvPicPr>
          <p:nvPr/>
        </p:nvPicPr>
        <p:blipFill>
          <a:blip r:embed="rId3"/>
          <a:stretch>
            <a:fillRect/>
          </a:stretch>
        </p:blipFill>
        <p:spPr>
          <a:xfrm>
            <a:off x="5536278" y="4131540"/>
            <a:ext cx="1304657" cy="1304657"/>
          </a:xfrm>
          <a:prstGeom prst="rect">
            <a:avLst/>
          </a:prstGeom>
        </p:spPr>
      </p:pic>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16</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2099766" y="1659286"/>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243191" y="376239"/>
            <a:ext cx="11663464"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Autofit/>
          </a:bodyPr>
          <a:lstStyle/>
          <a:p>
            <a:pPr algn="ctr">
              <a:lnSpc>
                <a:spcPct val="107000"/>
              </a:lnSpc>
              <a:spcAft>
                <a:spcPts val="800"/>
              </a:spcAft>
            </a:pPr>
            <a:r>
              <a:rPr lang="en-US" sz="4000" dirty="0" smtClean="0">
                <a:solidFill>
                  <a:schemeClr val="tx1"/>
                </a:solidFill>
                <a:latin typeface="Helvetica" pitchFamily="2" charset="0"/>
                <a:cs typeface="Helvetica" pitchFamily="2" charset="0"/>
              </a:rPr>
              <a:t>TREND 5: Improved connectivity for second tier airports in China and in host destinations</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sp>
        <p:nvSpPr>
          <p:cNvPr id="16" name="Rechteck 15"/>
          <p:cNvSpPr/>
          <p:nvPr/>
        </p:nvSpPr>
        <p:spPr>
          <a:xfrm>
            <a:off x="172995" y="1536175"/>
            <a:ext cx="11837773" cy="3170099"/>
          </a:xfrm>
          <a:prstGeom prst="rect">
            <a:avLst/>
          </a:prstGeom>
        </p:spPr>
        <p:txBody>
          <a:bodyPr wrap="square">
            <a:spAutoFit/>
          </a:bodyPr>
          <a:lstStyle/>
          <a:p>
            <a:r>
              <a:rPr lang="en-US" sz="2000" b="1" dirty="0">
                <a:solidFill>
                  <a:prstClr val="black"/>
                </a:solidFill>
              </a:rPr>
              <a:t>More direct flight connections</a:t>
            </a:r>
          </a:p>
          <a:p>
            <a:r>
              <a:rPr lang="en-US" sz="2000" dirty="0" smtClean="0">
                <a:solidFill>
                  <a:prstClr val="black"/>
                </a:solidFill>
              </a:rPr>
              <a:t>Every year in the last few years more </a:t>
            </a:r>
            <a:r>
              <a:rPr lang="en-US" sz="2000" dirty="0">
                <a:solidFill>
                  <a:prstClr val="black"/>
                </a:solidFill>
              </a:rPr>
              <a:t>than 100 new air connections were started, </a:t>
            </a:r>
            <a:r>
              <a:rPr lang="en-US" sz="2000" dirty="0" smtClean="0">
                <a:solidFill>
                  <a:prstClr val="black"/>
                </a:solidFill>
              </a:rPr>
              <a:t>mostly </a:t>
            </a:r>
            <a:r>
              <a:rPr lang="en-US" sz="2000" dirty="0">
                <a:solidFill>
                  <a:prstClr val="black"/>
                </a:solidFill>
              </a:rPr>
              <a:t>connecting second tier airports in China and </a:t>
            </a:r>
            <a:r>
              <a:rPr lang="en-US" sz="2000" dirty="0" smtClean="0">
                <a:solidFill>
                  <a:prstClr val="black"/>
                </a:solidFill>
              </a:rPr>
              <a:t>abroad</a:t>
            </a:r>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cxnSp>
        <p:nvCxnSpPr>
          <p:cNvPr id="17"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4918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3" name="Grafik 2"/>
          <p:cNvPicPr>
            <a:picLocks noChangeAspect="1"/>
          </p:cNvPicPr>
          <p:nvPr/>
        </p:nvPicPr>
        <p:blipFill>
          <a:blip r:embed="rId4"/>
          <a:stretch>
            <a:fillRect/>
          </a:stretch>
        </p:blipFill>
        <p:spPr>
          <a:xfrm>
            <a:off x="2998833" y="2506867"/>
            <a:ext cx="3431293" cy="3932912"/>
          </a:xfrm>
          <a:prstGeom prst="rect">
            <a:avLst/>
          </a:prstGeom>
        </p:spPr>
      </p:pic>
      <p:pic>
        <p:nvPicPr>
          <p:cNvPr id="18" name="Grafik 17"/>
          <p:cNvPicPr>
            <a:picLocks noChangeAspect="1"/>
          </p:cNvPicPr>
          <p:nvPr/>
        </p:nvPicPr>
        <p:blipFill>
          <a:blip r:embed="rId5"/>
          <a:stretch>
            <a:fillRect/>
          </a:stretch>
        </p:blipFill>
        <p:spPr>
          <a:xfrm>
            <a:off x="5655162" y="2186028"/>
            <a:ext cx="3948490" cy="4671972"/>
          </a:xfrm>
          <a:prstGeom prst="rect">
            <a:avLst/>
          </a:prstGeom>
        </p:spPr>
      </p:pic>
      <p:pic>
        <p:nvPicPr>
          <p:cNvPr id="19" name="Grafik 18"/>
          <p:cNvPicPr>
            <a:picLocks noChangeAspect="1"/>
          </p:cNvPicPr>
          <p:nvPr/>
        </p:nvPicPr>
        <p:blipFill>
          <a:blip r:embed="rId6"/>
          <a:stretch>
            <a:fillRect/>
          </a:stretch>
        </p:blipFill>
        <p:spPr>
          <a:xfrm>
            <a:off x="8026376" y="2296764"/>
            <a:ext cx="4075041" cy="4664432"/>
          </a:xfrm>
          <a:prstGeom prst="rect">
            <a:avLst/>
          </a:prstGeom>
        </p:spPr>
      </p:pic>
    </p:spTree>
    <p:extLst>
      <p:ext uri="{BB962C8B-B14F-4D97-AF65-F5344CB8AC3E}">
        <p14:creationId xmlns:p14="http://schemas.microsoft.com/office/powerpoint/2010/main" val="1581243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17</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2099766" y="1659286"/>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389106" y="376239"/>
            <a:ext cx="11361907"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4000" dirty="0" smtClean="0">
                <a:solidFill>
                  <a:schemeClr val="tx1"/>
                </a:solidFill>
                <a:latin typeface="Helvetica" pitchFamily="2" charset="0"/>
                <a:cs typeface="Helvetica" pitchFamily="2" charset="0"/>
              </a:rPr>
              <a:t>TREND 6: Better information</a:t>
            </a:r>
            <a:endParaRPr lang="en-US" sz="4000" dirty="0">
              <a:solidFill>
                <a:schemeClr val="tx1"/>
              </a:solidFill>
              <a:latin typeface="Helvetica" pitchFamily="2" charset="0"/>
              <a:cs typeface="Helvetica" pitchFamily="2"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sp>
        <p:nvSpPr>
          <p:cNvPr id="16" name="Rechteck 15"/>
          <p:cNvSpPr/>
          <p:nvPr/>
        </p:nvSpPr>
        <p:spPr>
          <a:xfrm>
            <a:off x="389106" y="1659286"/>
            <a:ext cx="11361907" cy="3785652"/>
          </a:xfrm>
          <a:prstGeom prst="rect">
            <a:avLst/>
          </a:prstGeom>
        </p:spPr>
        <p:txBody>
          <a:bodyPr wrap="square">
            <a:spAutoFit/>
          </a:bodyPr>
          <a:lstStyle/>
          <a:p>
            <a:r>
              <a:rPr lang="en-US" sz="2000" b="1" dirty="0">
                <a:solidFill>
                  <a:prstClr val="black"/>
                </a:solidFill>
              </a:rPr>
              <a:t>More information available </a:t>
            </a:r>
          </a:p>
          <a:p>
            <a:endParaRPr lang="en-US" sz="2000" dirty="0">
              <a:solidFill>
                <a:prstClr val="black"/>
              </a:solidFill>
            </a:endParaRPr>
          </a:p>
          <a:p>
            <a:r>
              <a:rPr lang="en-US" sz="2000" dirty="0">
                <a:solidFill>
                  <a:prstClr val="black"/>
                </a:solidFill>
              </a:rPr>
              <a:t>Most global destinations have intensified their provision of information to both Chinese outbound tour operators and to potential FIT visitors, using fairs like the new ITB China or Social Media in the form of WeChat channels entries, online trainings, and increasingly videos.</a:t>
            </a:r>
          </a:p>
          <a:p>
            <a:endParaRPr lang="en-US" sz="2000" dirty="0">
              <a:solidFill>
                <a:prstClr val="black"/>
              </a:solidFill>
            </a:endParaRPr>
          </a:p>
          <a:p>
            <a:r>
              <a:rPr lang="en-US" sz="2000" dirty="0">
                <a:solidFill>
                  <a:prstClr val="black"/>
                </a:solidFill>
              </a:rPr>
              <a:t>With each year of Chinese travellers visiting more diverse destinations the chance is getting bigger for potential travellers to know somebody (in real life or online) who already visited a specific destination and can give advise, making it easier to organize a trip without the help of a tour operator.</a:t>
            </a:r>
          </a:p>
          <a:p>
            <a:endParaRPr lang="en-US" sz="2000" dirty="0">
              <a:solidFill>
                <a:prstClr val="black"/>
              </a:solidFill>
            </a:endParaRPr>
          </a:p>
          <a:p>
            <a:r>
              <a:rPr lang="en-US" sz="2000" dirty="0">
                <a:solidFill>
                  <a:prstClr val="black"/>
                </a:solidFill>
              </a:rPr>
              <a:t>IT and AI provide increasingly sophisticated tools to receive customized information before and during the trip.</a:t>
            </a:r>
            <a:endParaRPr lang="de-DE" sz="2000" dirty="0">
              <a:solidFill>
                <a:prstClr val="black"/>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96822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a:blip r:embed="rId2"/>
          <a:stretch>
            <a:fillRect/>
          </a:stretch>
        </p:blipFill>
        <p:spPr>
          <a:xfrm>
            <a:off x="8093727" y="3730644"/>
            <a:ext cx="2105922" cy="1867251"/>
          </a:xfrm>
          <a:prstGeom prst="rect">
            <a:avLst/>
          </a:prstGeom>
        </p:spPr>
      </p:pic>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18</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742432" y="1906183"/>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389106" y="376239"/>
            <a:ext cx="11361907"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4000" dirty="0">
                <a:solidFill>
                  <a:prstClr val="black"/>
                </a:solidFill>
                <a:latin typeface="Helvetica" pitchFamily="2" charset="0"/>
                <a:cs typeface="Helvetica" pitchFamily="2" charset="0"/>
              </a:rPr>
              <a:t>TREND 7: Mobile Payment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3" name="Picture 2" descr="Bildergebnis für paying in china with qr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06" y="1718552"/>
            <a:ext cx="7383379" cy="4922254"/>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p:cNvSpPr/>
          <p:nvPr/>
        </p:nvSpPr>
        <p:spPr>
          <a:xfrm>
            <a:off x="3509054" y="1693714"/>
            <a:ext cx="4431819" cy="2554545"/>
          </a:xfrm>
          <a:prstGeom prst="rect">
            <a:avLst/>
          </a:prstGeom>
        </p:spPr>
        <p:txBody>
          <a:bodyPr wrap="square">
            <a:spAutoFit/>
          </a:bodyPr>
          <a:lstStyle/>
          <a:p>
            <a:r>
              <a:rPr lang="en-US" sz="2000" dirty="0">
                <a:solidFill>
                  <a:srgbClr val="FFFF00"/>
                </a:solidFill>
              </a:rPr>
              <a:t>Prior to the emergence of mobile payment apps in China, the country was primarily a cash-based society. </a:t>
            </a:r>
          </a:p>
          <a:p>
            <a:r>
              <a:rPr lang="en-US" sz="2000" dirty="0">
                <a:solidFill>
                  <a:srgbClr val="FFFF00"/>
                </a:solidFill>
              </a:rPr>
              <a:t>However today, apps like </a:t>
            </a:r>
            <a:r>
              <a:rPr lang="en-US" sz="2000" b="1" dirty="0">
                <a:solidFill>
                  <a:srgbClr val="FFFF00"/>
                </a:solidFill>
              </a:rPr>
              <a:t>Alipay</a:t>
            </a:r>
            <a:r>
              <a:rPr lang="en-US" sz="2000" dirty="0">
                <a:solidFill>
                  <a:srgbClr val="FFFF00"/>
                </a:solidFill>
              </a:rPr>
              <a:t> and </a:t>
            </a:r>
            <a:r>
              <a:rPr lang="en-US" sz="2000" b="1" dirty="0">
                <a:solidFill>
                  <a:srgbClr val="FFFF00"/>
                </a:solidFill>
              </a:rPr>
              <a:t>WeChat</a:t>
            </a:r>
            <a:r>
              <a:rPr lang="en-US" sz="2000" dirty="0">
                <a:solidFill>
                  <a:srgbClr val="FFFF00"/>
                </a:solidFill>
              </a:rPr>
              <a:t> are transforming China into a cashless society where transactions are commonly carried out via the phone in your pocket.</a:t>
            </a:r>
            <a:endParaRPr lang="de-DE" sz="2000" dirty="0">
              <a:solidFill>
                <a:srgbClr val="FFFF00"/>
              </a:solidFill>
            </a:endParaRPr>
          </a:p>
        </p:txBody>
      </p:sp>
      <p:pic>
        <p:nvPicPr>
          <p:cNvPr id="2" name="Grafik 1"/>
          <p:cNvPicPr>
            <a:picLocks noChangeAspect="1"/>
          </p:cNvPicPr>
          <p:nvPr/>
        </p:nvPicPr>
        <p:blipFill>
          <a:blip r:embed="rId4"/>
          <a:stretch>
            <a:fillRect/>
          </a:stretch>
        </p:blipFill>
        <p:spPr>
          <a:xfrm>
            <a:off x="8178881" y="1690546"/>
            <a:ext cx="2654068" cy="2014533"/>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9649" y="3130014"/>
            <a:ext cx="1939954" cy="2142543"/>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3986" y="5284238"/>
            <a:ext cx="2083782" cy="1562837"/>
          </a:xfrm>
          <a:prstGeom prst="rect">
            <a:avLst/>
          </a:prstGeom>
        </p:spPr>
      </p:pic>
    </p:spTree>
    <p:extLst>
      <p:ext uri="{BB962C8B-B14F-4D97-AF65-F5344CB8AC3E}">
        <p14:creationId xmlns:p14="http://schemas.microsoft.com/office/powerpoint/2010/main" val="4164221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9822911" y="6462299"/>
            <a:ext cx="563303" cy="365125"/>
          </a:xfrm>
        </p:spPr>
        <p:txBody>
          <a:bodyPr/>
          <a:lstStyle/>
          <a:p>
            <a:fld id="{4F5037F2-DC85-406A-A4EA-1E681A25B4F8}" type="slidenum">
              <a:rPr lang="en-US" smtClean="0">
                <a:solidFill>
                  <a:prstClr val="white"/>
                </a:solidFill>
              </a:rPr>
              <a:pPr/>
              <a:t>19</a:t>
            </a:fld>
            <a:endParaRPr lang="en-US" dirty="0">
              <a:solidFill>
                <a:prstClr val="white"/>
              </a:solidFill>
            </a:endParaRPr>
          </a:p>
        </p:txBody>
      </p:sp>
      <p:sp>
        <p:nvSpPr>
          <p:cNvPr id="5" name="Datumsplatzhalter 4"/>
          <p:cNvSpPr>
            <a:spLocks noGrp="1"/>
          </p:cNvSpPr>
          <p:nvPr>
            <p:ph type="dt" sz="half" idx="10"/>
          </p:nvPr>
        </p:nvSpPr>
        <p:spPr>
          <a:xfrm>
            <a:off x="7402561" y="6458244"/>
            <a:ext cx="2345919"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7" name="Inhaltsplatzhalter 2"/>
          <p:cNvSpPr>
            <a:spLocks noGrp="1"/>
          </p:cNvSpPr>
          <p:nvPr>
            <p:ph idx="1"/>
          </p:nvPr>
        </p:nvSpPr>
        <p:spPr>
          <a:xfrm>
            <a:off x="839079" y="1878779"/>
            <a:ext cx="8334059" cy="4762027"/>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8" name="Rectangle 11"/>
          <p:cNvSpPr>
            <a:spLocks noGrp="1"/>
          </p:cNvSpPr>
          <p:nvPr>
            <p:ph type="title"/>
          </p:nvPr>
        </p:nvSpPr>
        <p:spPr>
          <a:xfrm>
            <a:off x="389106" y="376239"/>
            <a:ext cx="11361907" cy="9366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4000" dirty="0">
                <a:solidFill>
                  <a:prstClr val="black"/>
                </a:solidFill>
                <a:latin typeface="Helvetica" pitchFamily="2" charset="0"/>
                <a:cs typeface="Helvetica" pitchFamily="2" charset="0"/>
              </a:rPr>
              <a:t>TREND </a:t>
            </a:r>
            <a:r>
              <a:rPr lang="en-US" sz="4000" dirty="0" smtClean="0">
                <a:solidFill>
                  <a:prstClr val="black"/>
                </a:solidFill>
                <a:latin typeface="Helvetica" pitchFamily="2" charset="0"/>
                <a:cs typeface="Helvetica" pitchFamily="2" charset="0"/>
              </a:rPr>
              <a:t>8: Technology helps </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4" name="Fußzeilenplatzhalter 5"/>
          <p:cNvSpPr>
            <a:spLocks noGrp="1"/>
          </p:cNvSpPr>
          <p:nvPr>
            <p:ph type="ftr" sz="quarter" idx="11"/>
          </p:nvPr>
        </p:nvSpPr>
        <p:spPr>
          <a:xfrm>
            <a:off x="4360849" y="6458244"/>
            <a:ext cx="3183748" cy="365125"/>
          </a:xfrm>
        </p:spPr>
        <p:txBody>
          <a:bodyPr/>
          <a:lstStyle/>
          <a:p>
            <a:r>
              <a:rPr lang="en-US" dirty="0" smtClean="0">
                <a:solidFill>
                  <a:prstClr val="white"/>
                </a:solidFill>
              </a:rPr>
              <a:t>www.china-outbound.com</a:t>
            </a:r>
            <a:endParaRPr lang="en-US" dirty="0">
              <a:solidFill>
                <a:prstClr val="white"/>
              </a:solidFill>
            </a:endParaRPr>
          </a:p>
        </p:txBody>
      </p:sp>
      <p:sp>
        <p:nvSpPr>
          <p:cNvPr id="15" name="Rechteck 14"/>
          <p:cNvSpPr/>
          <p:nvPr/>
        </p:nvSpPr>
        <p:spPr>
          <a:xfrm>
            <a:off x="2315737" y="1659286"/>
            <a:ext cx="7883912" cy="3170099"/>
          </a:xfrm>
          <a:prstGeom prst="rect">
            <a:avLst/>
          </a:prstGeom>
        </p:spPr>
        <p:txBody>
          <a:bodyPr wrap="square">
            <a:spAutoFit/>
          </a:bodyPr>
          <a:lstStyle/>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r>
              <a:rPr lang="en-US" sz="2000" dirty="0">
                <a:solidFill>
                  <a:prstClr val="black"/>
                </a:solidFill>
              </a:rPr>
              <a:t> </a:t>
            </a:r>
            <a:endParaRPr lang="de-DE" sz="2000" dirty="0">
              <a:solidFill>
                <a:prstClr val="black"/>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3" name="Grafik 2"/>
          <p:cNvPicPr>
            <a:picLocks noChangeAspect="1"/>
          </p:cNvPicPr>
          <p:nvPr/>
        </p:nvPicPr>
        <p:blipFill>
          <a:blip r:embed="rId2"/>
          <a:stretch>
            <a:fillRect/>
          </a:stretch>
        </p:blipFill>
        <p:spPr>
          <a:xfrm>
            <a:off x="5006109" y="1737082"/>
            <a:ext cx="6612514" cy="3381481"/>
          </a:xfrm>
          <a:prstGeom prst="rect">
            <a:avLst/>
          </a:prstGeom>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37" y="1758156"/>
            <a:ext cx="4451322" cy="4451322"/>
          </a:xfrm>
          <a:prstGeom prst="rect">
            <a:avLst/>
          </a:prstGeom>
        </p:spPr>
      </p:pic>
    </p:spTree>
    <p:extLst>
      <p:ext uri="{BB962C8B-B14F-4D97-AF65-F5344CB8AC3E}">
        <p14:creationId xmlns:p14="http://schemas.microsoft.com/office/powerpoint/2010/main" val="3331322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284085219"/>
              </p:ext>
            </p:extLst>
          </p:nvPr>
        </p:nvGraphicFramePr>
        <p:xfrm>
          <a:off x="510370" y="1009217"/>
          <a:ext cx="11072030" cy="5110200"/>
        </p:xfrm>
        <a:graphic>
          <a:graphicData uri="http://schemas.openxmlformats.org/drawingml/2006/table">
            <a:tbl>
              <a:tblPr firstRow="1" firstCol="1" bandRow="1"/>
              <a:tblGrid>
                <a:gridCol w="1778111"/>
                <a:gridCol w="2405566"/>
                <a:gridCol w="1825002"/>
                <a:gridCol w="2427482"/>
                <a:gridCol w="2635869"/>
              </a:tblGrid>
              <a:tr h="1132560">
                <a:tc>
                  <a:txBody>
                    <a:bodyPr/>
                    <a:lstStyle/>
                    <a:p>
                      <a:pPr algn="ctr">
                        <a:lnSpc>
                          <a:spcPct val="150000"/>
                        </a:lnSpc>
                        <a:spcBef>
                          <a:spcPts val="600"/>
                        </a:spcBef>
                        <a:spcAft>
                          <a:spcPts val="0"/>
                        </a:spcAft>
                      </a:pPr>
                      <a:r>
                        <a:rPr lang="en-GB" sz="1400"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Class</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lnSpc>
                          <a:spcPct val="150000"/>
                        </a:lnSpc>
                        <a:spcBef>
                          <a:spcPts val="600"/>
                        </a:spcBef>
                        <a:spcAft>
                          <a:spcPts val="0"/>
                        </a:spcAft>
                      </a:pPr>
                      <a:r>
                        <a:rPr lang="en-GB" sz="1400"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Spending amount per </a:t>
                      </a:r>
                      <a:r>
                        <a:rPr lang="en-GB" sz="1400" dirty="0" smtClean="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day</a:t>
                      </a:r>
                    </a:p>
                    <a:p>
                      <a:pPr algn="ctr">
                        <a:lnSpc>
                          <a:spcPct val="150000"/>
                        </a:lnSpc>
                        <a:spcBef>
                          <a:spcPts val="600"/>
                        </a:spcBef>
                        <a:spcAft>
                          <a:spcPts val="0"/>
                        </a:spcAft>
                      </a:pPr>
                      <a:r>
                        <a:rPr lang="en-GB" sz="1400" dirty="0" smtClean="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(PPP)</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lnSpc>
                          <a:spcPct val="150000"/>
                        </a:lnSpc>
                        <a:spcBef>
                          <a:spcPts val="600"/>
                        </a:spcBef>
                        <a:spcAft>
                          <a:spcPts val="0"/>
                        </a:spcAft>
                      </a:pPr>
                      <a:r>
                        <a:rPr lang="en-GB" sz="1400"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Percentage </a:t>
                      </a:r>
                      <a:r>
                        <a:rPr lang="en-GB" sz="1400" dirty="0" smtClean="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and total number of population</a:t>
                      </a:r>
                    </a:p>
                    <a:p>
                      <a:pPr algn="ctr">
                        <a:lnSpc>
                          <a:spcPct val="150000"/>
                        </a:lnSpc>
                        <a:spcBef>
                          <a:spcPts val="600"/>
                        </a:spcBef>
                        <a:spcAft>
                          <a:spcPts val="0"/>
                        </a:spcAft>
                      </a:pPr>
                      <a:r>
                        <a:rPr lang="en-GB" sz="1400" dirty="0" smtClean="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China</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lnSpc>
                          <a:spcPct val="150000"/>
                        </a:lnSpc>
                        <a:spcBef>
                          <a:spcPts val="600"/>
                        </a:spcBef>
                        <a:spcAft>
                          <a:spcPts val="0"/>
                        </a:spcAft>
                      </a:pPr>
                      <a:r>
                        <a:rPr lang="en-GB" sz="1400" i="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In Comparison: </a:t>
                      </a:r>
                      <a:r>
                        <a:rPr lang="en-US" sz="1400" i="1" dirty="0" smtClean="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Percentage and total number of population</a:t>
                      </a:r>
                    </a:p>
                    <a:p>
                      <a:pPr algn="ctr">
                        <a:lnSpc>
                          <a:spcPct val="150000"/>
                        </a:lnSpc>
                        <a:spcBef>
                          <a:spcPts val="600"/>
                        </a:spcBef>
                        <a:spcAft>
                          <a:spcPts val="0"/>
                        </a:spcAft>
                      </a:pPr>
                      <a:r>
                        <a:rPr lang="en-GB" sz="1400" i="1" dirty="0" smtClean="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India </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n-US" sz="1400" i="1" dirty="0" smtClean="0">
                          <a:solidFill>
                            <a:schemeClr val="bg1"/>
                          </a:solidFill>
                          <a:effectLst/>
                          <a:latin typeface="Calibri Light" panose="020F0302020204030204" pitchFamily="34" charset="0"/>
                          <a:ea typeface="MS Mincho" panose="02020609040205080304" pitchFamily="49" charset="-128"/>
                          <a:cs typeface="Calibri Light" panose="020F0302020204030204" pitchFamily="34" charset="0"/>
                        </a:rPr>
                        <a:t>In Comparison:</a:t>
                      </a:r>
                      <a:r>
                        <a:rPr lang="en-US" sz="1400" i="1" baseline="0" dirty="0" smtClean="0">
                          <a:solidFill>
                            <a:schemeClr val="bg1"/>
                          </a:solidFill>
                          <a:effectLst/>
                          <a:latin typeface="Calibri Light" panose="020F0302020204030204" pitchFamily="34" charset="0"/>
                          <a:ea typeface="MS Mincho" panose="02020609040205080304" pitchFamily="49" charset="-128"/>
                          <a:cs typeface="Calibri Light" panose="020F0302020204030204" pitchFamily="34" charset="0"/>
                        </a:rPr>
                        <a:t> </a:t>
                      </a:r>
                      <a:r>
                        <a:rPr lang="en-GB" sz="1400" i="1" dirty="0" smtClean="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Percentage and total number of population</a:t>
                      </a:r>
                    </a:p>
                    <a:p>
                      <a:pPr algn="ctr">
                        <a:lnSpc>
                          <a:spcPct val="150000"/>
                        </a:lnSpc>
                        <a:spcBef>
                          <a:spcPts val="600"/>
                        </a:spcBef>
                        <a:spcAft>
                          <a:spcPts val="0"/>
                        </a:spcAft>
                      </a:pPr>
                      <a:r>
                        <a:rPr lang="en-US" sz="1400" i="1" baseline="0" dirty="0" smtClean="0">
                          <a:solidFill>
                            <a:schemeClr val="bg1"/>
                          </a:solidFill>
                          <a:effectLst/>
                          <a:latin typeface="Calibri Light" panose="020F0302020204030204" pitchFamily="34" charset="0"/>
                          <a:ea typeface="MS Mincho" panose="02020609040205080304" pitchFamily="49" charset="-128"/>
                          <a:cs typeface="Calibri Light" panose="020F0302020204030204" pitchFamily="34" charset="0"/>
                        </a:rPr>
                        <a:t>Thailand </a:t>
                      </a:r>
                      <a:endParaRPr lang="en-US" sz="1400" i="1" dirty="0">
                        <a:solidFill>
                          <a:schemeClr val="bg1"/>
                        </a:solidFill>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r>
              <a:tr h="544550">
                <a:tc>
                  <a:txBody>
                    <a:bodyPr/>
                    <a:lstStyle/>
                    <a:p>
                      <a:pPr algn="ctr">
                        <a:lnSpc>
                          <a:spcPct val="150000"/>
                        </a:lnSpc>
                        <a:spcBef>
                          <a:spcPts val="600"/>
                        </a:spcBef>
                        <a:spcAft>
                          <a:spcPts val="0"/>
                        </a:spcAft>
                      </a:pPr>
                      <a:r>
                        <a:rPr lang="en-GB" sz="1400" b="1">
                          <a:effectLst/>
                          <a:latin typeface="Calibri Light" panose="020F0302020204030204" pitchFamily="34" charset="0"/>
                          <a:ea typeface="MS Mincho" panose="02020609040205080304" pitchFamily="49" charset="-128"/>
                          <a:cs typeface="Calibri Light" panose="020F0302020204030204" pitchFamily="34" charset="0"/>
                        </a:rPr>
                        <a:t>High</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400">
                          <a:effectLst/>
                          <a:latin typeface="Calibri Light" panose="020F0302020204030204" pitchFamily="34" charset="0"/>
                          <a:ea typeface="MS Mincho" panose="02020609040205080304" pitchFamily="49" charset="-128"/>
                          <a:cs typeface="Calibri Light" panose="020F0302020204030204" pitchFamily="34" charset="0"/>
                        </a:rPr>
                        <a:t>More than 50 USD</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400" b="1" dirty="0">
                          <a:effectLst>
                            <a:outerShdw blurRad="38100" dist="38100" dir="2700000" algn="tl">
                              <a:srgbClr val="000000">
                                <a:alpha val="43137"/>
                              </a:srgbClr>
                            </a:outerShdw>
                          </a:effectLst>
                          <a:latin typeface="Calibri Light" panose="020F0302020204030204" pitchFamily="34" charset="0"/>
                          <a:ea typeface="MS Mincho" panose="02020609040205080304" pitchFamily="49" charset="-128"/>
                          <a:cs typeface="Calibri Light" panose="020F0302020204030204" pitchFamily="34" charset="0"/>
                        </a:rPr>
                        <a:t>0.8</a:t>
                      </a:r>
                      <a:r>
                        <a:rPr lang="en-GB" sz="1400" b="1" dirty="0" smtClean="0">
                          <a:effectLst>
                            <a:outerShdw blurRad="38100" dist="38100" dir="2700000" algn="tl">
                              <a:srgbClr val="000000">
                                <a:alpha val="43137"/>
                              </a:srgbClr>
                            </a:outerShdw>
                          </a:effectLst>
                          <a:latin typeface="Calibri Light" panose="020F0302020204030204" pitchFamily="34" charset="0"/>
                          <a:ea typeface="MS Mincho" panose="02020609040205080304" pitchFamily="49" charset="-128"/>
                          <a:cs typeface="Calibri Light" panose="020F0302020204030204" pitchFamily="34" charset="0"/>
                        </a:rPr>
                        <a:t>%</a:t>
                      </a:r>
                    </a:p>
                    <a:p>
                      <a:pPr algn="ctr">
                        <a:lnSpc>
                          <a:spcPct val="150000"/>
                        </a:lnSpc>
                        <a:spcBef>
                          <a:spcPts val="600"/>
                        </a:spcBef>
                        <a:spcAft>
                          <a:spcPts val="0"/>
                        </a:spcAft>
                      </a:pPr>
                      <a:r>
                        <a:rPr lang="en-GB" sz="1400" b="1" dirty="0" smtClean="0">
                          <a:effectLst>
                            <a:outerShdw blurRad="38100" dist="38100" dir="2700000" algn="tl">
                              <a:srgbClr val="000000">
                                <a:alpha val="43137"/>
                              </a:srgbClr>
                            </a:outerShdw>
                          </a:effectLst>
                          <a:latin typeface="Calibri Light" panose="020F0302020204030204" pitchFamily="34" charset="0"/>
                          <a:ea typeface="MS Mincho" panose="02020609040205080304" pitchFamily="49" charset="-128"/>
                          <a:cs typeface="Calibri Light" panose="020F0302020204030204" pitchFamily="34" charset="0"/>
                        </a:rPr>
                        <a:t>11,200,000</a:t>
                      </a:r>
                      <a:endParaRPr lang="en-US" sz="1400" b="1" dirty="0">
                        <a:effectLst>
                          <a:outerShdw blurRad="38100" dist="38100" dir="2700000" algn="tl">
                            <a:srgbClr val="000000">
                              <a:alpha val="43137"/>
                            </a:srgbClr>
                          </a:outerShdw>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400" i="1" dirty="0">
                          <a:effectLst/>
                          <a:latin typeface="Calibri Light" panose="020F0302020204030204" pitchFamily="34" charset="0"/>
                          <a:ea typeface="MS Mincho" panose="02020609040205080304" pitchFamily="49" charset="-128"/>
                          <a:cs typeface="Calibri Light" panose="020F0302020204030204" pitchFamily="34" charset="0"/>
                        </a:rPr>
                        <a:t>0.1</a:t>
                      </a:r>
                      <a:r>
                        <a:rPr lang="en-GB" sz="1400" i="1" dirty="0" smtClean="0">
                          <a:effectLst/>
                          <a:latin typeface="Calibri Light" panose="020F0302020204030204" pitchFamily="34" charset="0"/>
                          <a:ea typeface="MS Mincho" panose="02020609040205080304" pitchFamily="49" charset="-128"/>
                          <a:cs typeface="Calibri Light" panose="020F0302020204030204" pitchFamily="34" charset="0"/>
                        </a:rPr>
                        <a:t>%</a:t>
                      </a:r>
                    </a:p>
                    <a:p>
                      <a:pPr algn="ctr">
                        <a:lnSpc>
                          <a:spcPct val="150000"/>
                        </a:lnSpc>
                        <a:spcBef>
                          <a:spcPts val="600"/>
                        </a:spcBef>
                        <a:spcAft>
                          <a:spcPts val="0"/>
                        </a:spcAft>
                      </a:pPr>
                      <a:r>
                        <a:rPr lang="en-GB" sz="1400" i="1" dirty="0" smtClean="0">
                          <a:effectLst/>
                          <a:latin typeface="Calibri Light" panose="020F0302020204030204" pitchFamily="34" charset="0"/>
                          <a:ea typeface="MS Mincho" panose="02020609040205080304" pitchFamily="49" charset="-128"/>
                          <a:cs typeface="Calibri Light" panose="020F0302020204030204" pitchFamily="34" charset="0"/>
                        </a:rPr>
                        <a:t>1,340,000</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2.1%</a:t>
                      </a:r>
                    </a:p>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1,449,000</a:t>
                      </a:r>
                      <a:endParaRPr lang="en-US" sz="1400" i="1"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r h="544550">
                <a:tc>
                  <a:txBody>
                    <a:bodyPr/>
                    <a:lstStyle/>
                    <a:p>
                      <a:pPr algn="ctr">
                        <a:lnSpc>
                          <a:spcPct val="150000"/>
                        </a:lnSpc>
                        <a:spcBef>
                          <a:spcPts val="600"/>
                        </a:spcBef>
                        <a:spcAft>
                          <a:spcPts val="0"/>
                        </a:spcAft>
                      </a:pPr>
                      <a:r>
                        <a:rPr lang="en-GB" sz="1400" b="1">
                          <a:effectLst/>
                          <a:latin typeface="Calibri Light" panose="020F0302020204030204" pitchFamily="34" charset="0"/>
                          <a:ea typeface="MS Mincho" panose="02020609040205080304" pitchFamily="49" charset="-128"/>
                          <a:cs typeface="Calibri Light" panose="020F0302020204030204" pitchFamily="34" charset="0"/>
                        </a:rPr>
                        <a:t>Upper-middle</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400">
                          <a:effectLst/>
                          <a:latin typeface="Calibri Light" panose="020F0302020204030204" pitchFamily="34" charset="0"/>
                          <a:ea typeface="MS Mincho" panose="02020609040205080304" pitchFamily="49" charset="-128"/>
                          <a:cs typeface="Calibri Light" panose="020F0302020204030204" pitchFamily="34" charset="0"/>
                        </a:rPr>
                        <a:t>20-50 USD</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400" b="1" dirty="0">
                          <a:effectLst>
                            <a:outerShdw blurRad="38100" dist="38100" dir="2700000" algn="tl">
                              <a:srgbClr val="000000">
                                <a:alpha val="43137"/>
                              </a:srgbClr>
                            </a:outerShdw>
                          </a:effectLst>
                          <a:latin typeface="Calibri Light" panose="020F0302020204030204" pitchFamily="34" charset="0"/>
                          <a:ea typeface="MS Mincho" panose="02020609040205080304" pitchFamily="49" charset="-128"/>
                          <a:cs typeface="Calibri Light" panose="020F0302020204030204" pitchFamily="34" charset="0"/>
                        </a:rPr>
                        <a:t>9.7</a:t>
                      </a:r>
                      <a:r>
                        <a:rPr lang="en-GB" sz="1400" b="1" dirty="0" smtClean="0">
                          <a:effectLst>
                            <a:outerShdw blurRad="38100" dist="38100" dir="2700000" algn="tl">
                              <a:srgbClr val="000000">
                                <a:alpha val="43137"/>
                              </a:srgbClr>
                            </a:outerShdw>
                          </a:effectLst>
                          <a:latin typeface="Calibri Light" panose="020F0302020204030204" pitchFamily="34" charset="0"/>
                          <a:ea typeface="MS Mincho" panose="02020609040205080304" pitchFamily="49" charset="-128"/>
                          <a:cs typeface="Calibri Light" panose="020F0302020204030204" pitchFamily="34" charset="0"/>
                        </a:rPr>
                        <a:t>%</a:t>
                      </a:r>
                    </a:p>
                    <a:p>
                      <a:pPr algn="ctr">
                        <a:lnSpc>
                          <a:spcPct val="150000"/>
                        </a:lnSpc>
                        <a:spcBef>
                          <a:spcPts val="600"/>
                        </a:spcBef>
                        <a:spcAft>
                          <a:spcPts val="0"/>
                        </a:spcAft>
                      </a:pPr>
                      <a:r>
                        <a:rPr lang="en-GB" sz="1400" b="1" dirty="0" smtClean="0">
                          <a:effectLst>
                            <a:outerShdw blurRad="38100" dist="38100" dir="2700000" algn="tl">
                              <a:srgbClr val="000000">
                                <a:alpha val="43137"/>
                              </a:srgbClr>
                            </a:outerShdw>
                          </a:effectLst>
                          <a:latin typeface="Calibri Light" panose="020F0302020204030204" pitchFamily="34" charset="0"/>
                          <a:ea typeface="MS Mincho" panose="02020609040205080304" pitchFamily="49" charset="-128"/>
                          <a:cs typeface="Calibri Light" panose="020F0302020204030204" pitchFamily="34" charset="0"/>
                        </a:rPr>
                        <a:t>135,800,00</a:t>
                      </a:r>
                      <a:endParaRPr lang="en-US" sz="1400" b="1" dirty="0">
                        <a:effectLst>
                          <a:outerShdw blurRad="38100" dist="38100" dir="2700000" algn="tl">
                            <a:srgbClr val="000000">
                              <a:alpha val="43137"/>
                            </a:srgbClr>
                          </a:outerShdw>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400" i="1" dirty="0">
                          <a:effectLst/>
                          <a:latin typeface="Calibri Light" panose="020F0302020204030204" pitchFamily="34" charset="0"/>
                          <a:ea typeface="MS Mincho" panose="02020609040205080304" pitchFamily="49" charset="-128"/>
                          <a:cs typeface="Calibri Light" panose="020F0302020204030204" pitchFamily="34" charset="0"/>
                        </a:rPr>
                        <a:t>0.6</a:t>
                      </a:r>
                      <a:r>
                        <a:rPr lang="en-GB" sz="1400" i="1" dirty="0" smtClean="0">
                          <a:effectLst/>
                          <a:latin typeface="Calibri Light" panose="020F0302020204030204" pitchFamily="34" charset="0"/>
                          <a:ea typeface="MS Mincho" panose="02020609040205080304" pitchFamily="49" charset="-128"/>
                          <a:cs typeface="Calibri Light" panose="020F0302020204030204" pitchFamily="34" charset="0"/>
                        </a:rPr>
                        <a:t>%</a:t>
                      </a:r>
                    </a:p>
                    <a:p>
                      <a:pPr algn="ctr">
                        <a:lnSpc>
                          <a:spcPct val="150000"/>
                        </a:lnSpc>
                        <a:spcBef>
                          <a:spcPts val="600"/>
                        </a:spcBef>
                        <a:spcAft>
                          <a:spcPts val="0"/>
                        </a:spcAft>
                      </a:pPr>
                      <a:r>
                        <a:rPr lang="en-GB" sz="1400" i="1" dirty="0" smtClean="0">
                          <a:effectLst/>
                          <a:latin typeface="Calibri Light" panose="020F0302020204030204" pitchFamily="34" charset="0"/>
                          <a:ea typeface="MS Mincho" panose="02020609040205080304" pitchFamily="49" charset="-128"/>
                          <a:cs typeface="Calibri Light" panose="020F0302020204030204" pitchFamily="34" charset="0"/>
                        </a:rPr>
                        <a:t>8,040,000</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19.0 %</a:t>
                      </a:r>
                    </a:p>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13,110,000</a:t>
                      </a:r>
                      <a:endParaRPr lang="en-US" sz="1400" i="1"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r>
              <a:tr h="544550">
                <a:tc>
                  <a:txBody>
                    <a:bodyPr/>
                    <a:lstStyle/>
                    <a:p>
                      <a:pPr algn="ctr">
                        <a:lnSpc>
                          <a:spcPct val="150000"/>
                        </a:lnSpc>
                        <a:spcBef>
                          <a:spcPts val="600"/>
                        </a:spcBef>
                        <a:spcAft>
                          <a:spcPts val="0"/>
                        </a:spcAft>
                      </a:pPr>
                      <a:r>
                        <a:rPr lang="en-GB" sz="1400" b="1">
                          <a:effectLst/>
                          <a:latin typeface="Calibri Light" panose="020F0302020204030204" pitchFamily="34" charset="0"/>
                          <a:ea typeface="MS Mincho" panose="02020609040205080304" pitchFamily="49" charset="-128"/>
                          <a:cs typeface="Calibri Light" panose="020F0302020204030204" pitchFamily="34" charset="0"/>
                        </a:rPr>
                        <a:t>Lower-middle</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400">
                          <a:effectLst/>
                          <a:latin typeface="Calibri Light" panose="020F0302020204030204" pitchFamily="34" charset="0"/>
                          <a:ea typeface="MS Mincho" panose="02020609040205080304" pitchFamily="49" charset="-128"/>
                          <a:cs typeface="Calibri Light" panose="020F0302020204030204" pitchFamily="34" charset="0"/>
                        </a:rPr>
                        <a:t>10-20 USD</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400" dirty="0">
                          <a:effectLst/>
                          <a:latin typeface="Calibri Light" panose="020F0302020204030204" pitchFamily="34" charset="0"/>
                          <a:ea typeface="MS Mincho" panose="02020609040205080304" pitchFamily="49" charset="-128"/>
                          <a:cs typeface="Calibri Light" panose="020F0302020204030204" pitchFamily="34" charset="0"/>
                        </a:rPr>
                        <a:t>29.0</a:t>
                      </a:r>
                      <a:r>
                        <a:rPr lang="en-GB" sz="1400" dirty="0" smtClean="0">
                          <a:effectLst/>
                          <a:latin typeface="Calibri Light" panose="020F0302020204030204" pitchFamily="34" charset="0"/>
                          <a:ea typeface="MS Mincho" panose="02020609040205080304" pitchFamily="49" charset="-128"/>
                          <a:cs typeface="Calibri Light" panose="020F0302020204030204" pitchFamily="34" charset="0"/>
                        </a:rPr>
                        <a:t>%</a:t>
                      </a:r>
                    </a:p>
                    <a:p>
                      <a:pPr algn="ctr">
                        <a:lnSpc>
                          <a:spcPct val="150000"/>
                        </a:lnSpc>
                        <a:spcBef>
                          <a:spcPts val="600"/>
                        </a:spcBef>
                        <a:spcAft>
                          <a:spcPts val="0"/>
                        </a:spcAft>
                      </a:pPr>
                      <a:r>
                        <a:rPr lang="en-GB" sz="1400" dirty="0" smtClean="0">
                          <a:effectLst/>
                          <a:latin typeface="Calibri Light" panose="020F0302020204030204" pitchFamily="34" charset="0"/>
                          <a:ea typeface="MS Mincho" panose="02020609040205080304" pitchFamily="49" charset="-128"/>
                          <a:cs typeface="Calibri Light" panose="020F0302020204030204" pitchFamily="34" charset="0"/>
                        </a:rPr>
                        <a:t>406,000,000</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400" i="1" dirty="0">
                          <a:effectLst/>
                          <a:latin typeface="Calibri Light" panose="020F0302020204030204" pitchFamily="34" charset="0"/>
                          <a:ea typeface="MS Mincho" panose="02020609040205080304" pitchFamily="49" charset="-128"/>
                          <a:cs typeface="Calibri Light" panose="020F0302020204030204" pitchFamily="34" charset="0"/>
                        </a:rPr>
                        <a:t>2.6</a:t>
                      </a:r>
                      <a:r>
                        <a:rPr lang="en-GB" sz="1400" i="1" dirty="0" smtClean="0">
                          <a:effectLst/>
                          <a:latin typeface="Calibri Light" panose="020F0302020204030204" pitchFamily="34" charset="0"/>
                          <a:ea typeface="MS Mincho" panose="02020609040205080304" pitchFamily="49" charset="-128"/>
                          <a:cs typeface="Calibri Light" panose="020F0302020204030204" pitchFamily="34" charset="0"/>
                        </a:rPr>
                        <a:t>%</a:t>
                      </a:r>
                    </a:p>
                    <a:p>
                      <a:pPr algn="ctr">
                        <a:lnSpc>
                          <a:spcPct val="150000"/>
                        </a:lnSpc>
                        <a:spcBef>
                          <a:spcPts val="600"/>
                        </a:spcBef>
                        <a:spcAft>
                          <a:spcPts val="0"/>
                        </a:spcAft>
                      </a:pPr>
                      <a:r>
                        <a:rPr lang="en-GB" sz="1400" i="1" dirty="0" smtClean="0">
                          <a:effectLst/>
                          <a:latin typeface="Calibri Light" panose="020F0302020204030204" pitchFamily="34" charset="0"/>
                          <a:ea typeface="MS Mincho" panose="02020609040205080304" pitchFamily="49" charset="-128"/>
                          <a:cs typeface="Calibri Light" panose="020F0302020204030204" pitchFamily="34" charset="0"/>
                        </a:rPr>
                        <a:t>34,840,000</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40.1%</a:t>
                      </a:r>
                    </a:p>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27.669,000</a:t>
                      </a:r>
                      <a:endParaRPr lang="en-US" sz="1400" i="1"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r h="544550">
                <a:tc>
                  <a:txBody>
                    <a:bodyPr/>
                    <a:lstStyle/>
                    <a:p>
                      <a:pPr algn="ctr">
                        <a:lnSpc>
                          <a:spcPct val="150000"/>
                        </a:lnSpc>
                        <a:spcBef>
                          <a:spcPts val="600"/>
                        </a:spcBef>
                        <a:spcAft>
                          <a:spcPts val="0"/>
                        </a:spcAft>
                      </a:pPr>
                      <a:r>
                        <a:rPr lang="en-GB" sz="1400" b="1">
                          <a:effectLst/>
                          <a:latin typeface="Calibri Light" panose="020F0302020204030204" pitchFamily="34" charset="0"/>
                          <a:ea typeface="MS Mincho" panose="02020609040205080304" pitchFamily="49" charset="-128"/>
                          <a:cs typeface="Calibri Light" panose="020F0302020204030204" pitchFamily="34" charset="0"/>
                        </a:rPr>
                        <a:t>Low</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400">
                          <a:effectLst/>
                          <a:latin typeface="Calibri Light" panose="020F0302020204030204" pitchFamily="34" charset="0"/>
                          <a:ea typeface="MS Mincho" panose="02020609040205080304" pitchFamily="49" charset="-128"/>
                          <a:cs typeface="Calibri Light" panose="020F0302020204030204" pitchFamily="34" charset="0"/>
                        </a:rPr>
                        <a:t>2-10 USD</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400" dirty="0">
                          <a:effectLst/>
                          <a:latin typeface="Calibri Light" panose="020F0302020204030204" pitchFamily="34" charset="0"/>
                          <a:ea typeface="MS Mincho" panose="02020609040205080304" pitchFamily="49" charset="-128"/>
                          <a:cs typeface="Calibri Light" panose="020F0302020204030204" pitchFamily="34" charset="0"/>
                        </a:rPr>
                        <a:t>59.6</a:t>
                      </a:r>
                      <a:r>
                        <a:rPr lang="en-GB" sz="1400" dirty="0" smtClean="0">
                          <a:effectLst/>
                          <a:latin typeface="Calibri Light" panose="020F0302020204030204" pitchFamily="34" charset="0"/>
                          <a:ea typeface="MS Mincho" panose="02020609040205080304" pitchFamily="49" charset="-128"/>
                          <a:cs typeface="Calibri Light" panose="020F0302020204030204" pitchFamily="34" charset="0"/>
                        </a:rPr>
                        <a:t>%</a:t>
                      </a:r>
                    </a:p>
                    <a:p>
                      <a:pPr algn="ctr">
                        <a:lnSpc>
                          <a:spcPct val="150000"/>
                        </a:lnSpc>
                        <a:spcBef>
                          <a:spcPts val="600"/>
                        </a:spcBef>
                        <a:spcAft>
                          <a:spcPts val="0"/>
                        </a:spcAft>
                      </a:pPr>
                      <a:r>
                        <a:rPr lang="en-GB" sz="1400" dirty="0" smtClean="0">
                          <a:effectLst/>
                          <a:latin typeface="Calibri Light" panose="020F0302020204030204" pitchFamily="34" charset="0"/>
                          <a:ea typeface="MS Mincho" panose="02020609040205080304" pitchFamily="49" charset="-128"/>
                          <a:cs typeface="Calibri Light" panose="020F0302020204030204" pitchFamily="34" charset="0"/>
                        </a:rPr>
                        <a:t>834,400,000</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400" i="1" dirty="0">
                          <a:effectLst/>
                          <a:latin typeface="Calibri Light" panose="020F0302020204030204" pitchFamily="34" charset="0"/>
                          <a:ea typeface="MS Mincho" panose="02020609040205080304" pitchFamily="49" charset="-128"/>
                          <a:cs typeface="Calibri Light" panose="020F0302020204030204" pitchFamily="34" charset="0"/>
                        </a:rPr>
                        <a:t>72.2</a:t>
                      </a:r>
                      <a:r>
                        <a:rPr lang="en-GB" sz="1400" i="1" dirty="0" smtClean="0">
                          <a:effectLst/>
                          <a:latin typeface="Calibri Light" panose="020F0302020204030204" pitchFamily="34" charset="0"/>
                          <a:ea typeface="MS Mincho" panose="02020609040205080304" pitchFamily="49" charset="-128"/>
                          <a:cs typeface="Calibri Light" panose="020F0302020204030204" pitchFamily="34" charset="0"/>
                        </a:rPr>
                        <a:t>%</a:t>
                      </a:r>
                    </a:p>
                    <a:p>
                      <a:pPr algn="ctr">
                        <a:lnSpc>
                          <a:spcPct val="150000"/>
                        </a:lnSpc>
                        <a:spcBef>
                          <a:spcPts val="600"/>
                        </a:spcBef>
                        <a:spcAft>
                          <a:spcPts val="0"/>
                        </a:spcAft>
                      </a:pPr>
                      <a:r>
                        <a:rPr lang="en-GB" sz="1400" i="1" dirty="0" smtClean="0">
                          <a:effectLst/>
                          <a:latin typeface="Calibri Light" panose="020F0302020204030204" pitchFamily="34" charset="0"/>
                          <a:ea typeface="MS Mincho" panose="02020609040205080304" pitchFamily="49" charset="-128"/>
                          <a:cs typeface="Calibri Light" panose="020F0302020204030204" pitchFamily="34" charset="0"/>
                        </a:rPr>
                        <a:t>967,480,000</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38.8%</a:t>
                      </a:r>
                    </a:p>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26,772,000</a:t>
                      </a:r>
                      <a:endParaRPr lang="en-US" sz="1400" i="1"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r>
              <a:tr h="544550">
                <a:tc>
                  <a:txBody>
                    <a:bodyPr/>
                    <a:lstStyle/>
                    <a:p>
                      <a:pPr algn="ctr">
                        <a:lnSpc>
                          <a:spcPct val="150000"/>
                        </a:lnSpc>
                        <a:spcBef>
                          <a:spcPts val="600"/>
                        </a:spcBef>
                        <a:spcAft>
                          <a:spcPts val="0"/>
                        </a:spcAft>
                      </a:pPr>
                      <a:r>
                        <a:rPr lang="en-GB" sz="1400" b="1">
                          <a:effectLst/>
                          <a:latin typeface="Calibri Light" panose="020F0302020204030204" pitchFamily="34" charset="0"/>
                          <a:ea typeface="MS Mincho" panose="02020609040205080304" pitchFamily="49" charset="-128"/>
                          <a:cs typeface="Calibri Light" panose="020F0302020204030204" pitchFamily="34" charset="0"/>
                        </a:rPr>
                        <a:t>Poor</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400">
                          <a:effectLst/>
                          <a:latin typeface="Calibri Light" panose="020F0302020204030204" pitchFamily="34" charset="0"/>
                          <a:ea typeface="MS Mincho" panose="02020609040205080304" pitchFamily="49" charset="-128"/>
                          <a:cs typeface="Calibri Light" panose="020F0302020204030204" pitchFamily="34" charset="0"/>
                        </a:rPr>
                        <a:t>Less than 2 USD</a:t>
                      </a:r>
                      <a:endParaRPr lang="en-US" sz="140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400" dirty="0" smtClean="0">
                          <a:effectLst/>
                          <a:latin typeface="Calibri Light" panose="020F0302020204030204" pitchFamily="34" charset="0"/>
                          <a:ea typeface="MS Mincho" panose="02020609040205080304" pitchFamily="49" charset="-128"/>
                          <a:cs typeface="Calibri Light" panose="020F0302020204030204" pitchFamily="34" charset="0"/>
                        </a:rPr>
                        <a:t>0.9%</a:t>
                      </a:r>
                    </a:p>
                    <a:p>
                      <a:pPr algn="ctr">
                        <a:lnSpc>
                          <a:spcPct val="150000"/>
                        </a:lnSpc>
                        <a:spcBef>
                          <a:spcPts val="600"/>
                        </a:spcBef>
                        <a:spcAft>
                          <a:spcPts val="0"/>
                        </a:spcAft>
                      </a:pPr>
                      <a:r>
                        <a:rPr lang="en-US" sz="1400" dirty="0" smtClean="0">
                          <a:effectLst/>
                          <a:latin typeface="Calibri Light" panose="020F0302020204030204" pitchFamily="34" charset="0"/>
                          <a:ea typeface="MS Mincho" panose="02020609040205080304" pitchFamily="49" charset="-128"/>
                          <a:cs typeface="Calibri Light" panose="020F0302020204030204" pitchFamily="34" charset="0"/>
                        </a:rPr>
                        <a:t>12,600,000</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400" i="1" dirty="0">
                          <a:effectLst/>
                          <a:latin typeface="Calibri Light" panose="020F0302020204030204" pitchFamily="34" charset="0"/>
                          <a:ea typeface="MS Mincho" panose="02020609040205080304" pitchFamily="49" charset="-128"/>
                          <a:cs typeface="Calibri Light" panose="020F0302020204030204" pitchFamily="34" charset="0"/>
                        </a:rPr>
                        <a:t>24.5</a:t>
                      </a:r>
                      <a:r>
                        <a:rPr lang="en-GB" sz="1400" i="1" dirty="0" smtClean="0">
                          <a:effectLst/>
                          <a:latin typeface="Calibri Light" panose="020F0302020204030204" pitchFamily="34" charset="0"/>
                          <a:ea typeface="MS Mincho" panose="02020609040205080304" pitchFamily="49" charset="-128"/>
                          <a:cs typeface="Calibri Light" panose="020F0302020204030204" pitchFamily="34" charset="0"/>
                        </a:rPr>
                        <a:t>%</a:t>
                      </a:r>
                    </a:p>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328,300,000</a:t>
                      </a:r>
                      <a:endParaRPr lang="en-US" sz="1400" i="1"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0.03%</a:t>
                      </a:r>
                    </a:p>
                    <a:p>
                      <a:pPr algn="ctr">
                        <a:lnSpc>
                          <a:spcPct val="150000"/>
                        </a:lnSpc>
                        <a:spcBef>
                          <a:spcPts val="600"/>
                        </a:spcBef>
                        <a:spcAft>
                          <a:spcPts val="0"/>
                        </a:spcAft>
                      </a:pPr>
                      <a:r>
                        <a:rPr lang="en-US" sz="1400" i="1" dirty="0" smtClean="0">
                          <a:effectLst/>
                          <a:latin typeface="Calibri Light" panose="020F0302020204030204" pitchFamily="34" charset="0"/>
                          <a:ea typeface="MS Mincho" panose="02020609040205080304" pitchFamily="49" charset="-128"/>
                          <a:cs typeface="Calibri Light" panose="020F0302020204030204" pitchFamily="34" charset="0"/>
                        </a:rPr>
                        <a:t>20,700</a:t>
                      </a:r>
                    </a:p>
                    <a:p>
                      <a:pPr algn="ctr">
                        <a:lnSpc>
                          <a:spcPct val="150000"/>
                        </a:lnSpc>
                        <a:spcBef>
                          <a:spcPts val="600"/>
                        </a:spcBef>
                        <a:spcAft>
                          <a:spcPts val="0"/>
                        </a:spcAft>
                      </a:pPr>
                      <a:endParaRPr lang="en-US" sz="1400" i="1"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bl>
          </a:graphicData>
        </a:graphic>
      </p:graphicFrame>
      <p:sp>
        <p:nvSpPr>
          <p:cNvPr id="6" name="Rechteck 5"/>
          <p:cNvSpPr/>
          <p:nvPr/>
        </p:nvSpPr>
        <p:spPr>
          <a:xfrm>
            <a:off x="461735" y="360686"/>
            <a:ext cx="4513736" cy="553998"/>
          </a:xfrm>
          <a:prstGeom prst="rect">
            <a:avLst/>
          </a:prstGeom>
        </p:spPr>
        <p:txBody>
          <a:bodyPr wrap="none">
            <a:spAutoFit/>
          </a:bodyPr>
          <a:lstStyle/>
          <a:p>
            <a:pPr algn="just">
              <a:lnSpc>
                <a:spcPct val="150000"/>
              </a:lnSpc>
              <a:spcBef>
                <a:spcPts val="600"/>
              </a:spcBef>
              <a:spcAft>
                <a:spcPts val="0"/>
              </a:spcAft>
            </a:pPr>
            <a:r>
              <a:rPr lang="en-GB" sz="2000" cap="small" spc="25" dirty="0">
                <a:latin typeface="Arial" panose="020B0604020202020204" pitchFamily="34" charset="0"/>
                <a:ea typeface="MS Mincho" panose="02020609040205080304" pitchFamily="49" charset="-128"/>
                <a:cs typeface="Arial" panose="020B0604020202020204" pitchFamily="34" charset="0"/>
              </a:rPr>
              <a:t>Wealth Distribution in China </a:t>
            </a:r>
            <a:r>
              <a:rPr lang="en-GB" sz="2000" cap="small" spc="25" dirty="0" smtClean="0">
                <a:latin typeface="Arial" panose="020B0604020202020204" pitchFamily="34" charset="0"/>
                <a:ea typeface="MS Mincho" panose="02020609040205080304" pitchFamily="49" charset="-128"/>
                <a:cs typeface="Arial" panose="020B0604020202020204" pitchFamily="34" charset="0"/>
              </a:rPr>
              <a:t>2019</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8" name="Datumsplatzhalter 4"/>
          <p:cNvSpPr>
            <a:spLocks noGrp="1"/>
          </p:cNvSpPr>
          <p:nvPr>
            <p:ph type="dt" sz="half" idx="10"/>
          </p:nvPr>
        </p:nvSpPr>
        <p:spPr>
          <a:xfrm>
            <a:off x="838200" y="6356350"/>
            <a:ext cx="2743200" cy="365125"/>
          </a:xfrm>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0" name="Foliennummernplatzhalter 3"/>
          <p:cNvSpPr>
            <a:spLocks noGrp="1"/>
          </p:cNvSpPr>
          <p:nvPr>
            <p:ph type="sldNum" sz="quarter" idx="12"/>
          </p:nvPr>
        </p:nvSpPr>
        <p:spPr>
          <a:xfrm>
            <a:off x="8610600" y="6356350"/>
            <a:ext cx="2743200" cy="365125"/>
          </a:xfrm>
        </p:spPr>
        <p:txBody>
          <a:bodyPr/>
          <a:lstStyle/>
          <a:p>
            <a:fld id="{4F5037F2-DC85-406A-A4EA-1E681A25B4F8}"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245202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2">
            <a:extLst>
              <a:ext uri="{FF2B5EF4-FFF2-40B4-BE49-F238E27FC236}">
                <a16:creationId xmlns:a16="http://schemas.microsoft.com/office/drawing/2014/main" xmlns="" id="{B3CFB6DF-138C-46FB-AEF8-A32B2F6530E1}"/>
              </a:ext>
            </a:extLst>
          </p:cNvPr>
          <p:cNvSpPr txBox="1"/>
          <p:nvPr/>
        </p:nvSpPr>
        <p:spPr>
          <a:xfrm>
            <a:off x="321404" y="6494742"/>
            <a:ext cx="4766768" cy="261610"/>
          </a:xfrm>
          <a:prstGeom prst="rect">
            <a:avLst/>
          </a:prstGeom>
          <a:noFill/>
        </p:spPr>
        <p:txBody>
          <a:bodyPr wrap="square" rtlCol="0">
            <a:spAutoFit/>
          </a:bodyPr>
          <a:lstStyle/>
          <a:p>
            <a:r>
              <a:rPr lang="en-US" sz="1100" dirty="0"/>
              <a:t>Source: </a:t>
            </a:r>
            <a:r>
              <a:rPr lang="en-US" sz="1100" dirty="0" smtClean="0"/>
              <a:t>COTRI ANALYTICS  </a:t>
            </a:r>
          </a:p>
        </p:txBody>
      </p:sp>
      <p:cxnSp>
        <p:nvCxnSpPr>
          <p:cNvPr id="15" name="Straight Connector 10">
            <a:extLst>
              <a:ext uri="{FF2B5EF4-FFF2-40B4-BE49-F238E27FC236}">
                <a16:creationId xmlns:a16="http://schemas.microsoft.com/office/drawing/2014/main" xmlns="" id="{C8A68296-D338-4032-A136-74699F5D97D3}"/>
              </a:ext>
            </a:extLst>
          </p:cNvPr>
          <p:cNvCxnSpPr>
            <a:cxnSpLocks/>
          </p:cNvCxnSpPr>
          <p:nvPr/>
        </p:nvCxnSpPr>
        <p:spPr>
          <a:xfrm>
            <a:off x="0" y="116134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graphicFrame>
        <p:nvGraphicFramePr>
          <p:cNvPr id="16" name="Diagramm 15"/>
          <p:cNvGraphicFramePr>
            <a:graphicFrameLocks/>
          </p:cNvGraphicFramePr>
          <p:nvPr>
            <p:extLst>
              <p:ext uri="{D42A27DB-BD31-4B8C-83A1-F6EECF244321}">
                <p14:modId xmlns:p14="http://schemas.microsoft.com/office/powerpoint/2010/main" val="4230120393"/>
              </p:ext>
            </p:extLst>
          </p:nvPr>
        </p:nvGraphicFramePr>
        <p:xfrm>
          <a:off x="1622982" y="1283884"/>
          <a:ext cx="9086207" cy="53499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p:cNvSpPr/>
          <p:nvPr/>
        </p:nvSpPr>
        <p:spPr>
          <a:xfrm>
            <a:off x="1024455" y="367374"/>
            <a:ext cx="10143098" cy="707886"/>
          </a:xfrm>
          <a:prstGeom prst="rect">
            <a:avLst/>
          </a:prstGeom>
        </p:spPr>
        <p:txBody>
          <a:bodyPr wrap="none">
            <a:spAutoFit/>
          </a:bodyPr>
          <a:lstStyle/>
          <a:p>
            <a:pPr lvl="0" algn="ctr">
              <a:lnSpc>
                <a:spcPct val="100000"/>
              </a:lnSpc>
              <a:spcBef>
                <a:spcPts val="0"/>
              </a:spcBef>
            </a:pPr>
            <a:r>
              <a:rPr lang="de-DE" sz="4000" b="1" dirty="0" smtClean="0">
                <a:solidFill>
                  <a:prstClr val="black"/>
                </a:solidFill>
              </a:rPr>
              <a:t>Chinese Outbound Tourism </a:t>
            </a:r>
            <a:r>
              <a:rPr lang="de-DE" sz="4000" b="1" dirty="0" err="1" smtClean="0">
                <a:solidFill>
                  <a:prstClr val="black"/>
                </a:solidFill>
              </a:rPr>
              <a:t>Example</a:t>
            </a:r>
            <a:r>
              <a:rPr lang="de-DE" sz="4000" b="1" dirty="0" smtClean="0">
                <a:solidFill>
                  <a:prstClr val="black"/>
                </a:solidFill>
              </a:rPr>
              <a:t> </a:t>
            </a:r>
            <a:r>
              <a:rPr lang="de-DE" sz="4000" b="1" dirty="0" err="1" smtClean="0">
                <a:solidFill>
                  <a:prstClr val="black"/>
                </a:solidFill>
              </a:rPr>
              <a:t>Cambodia</a:t>
            </a:r>
            <a:endParaRPr lang="en-US" sz="40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262461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2">
            <a:extLst>
              <a:ext uri="{FF2B5EF4-FFF2-40B4-BE49-F238E27FC236}">
                <a16:creationId xmlns:a16="http://schemas.microsoft.com/office/drawing/2014/main" xmlns="" id="{B3CFB6DF-138C-46FB-AEF8-A32B2F6530E1}"/>
              </a:ext>
            </a:extLst>
          </p:cNvPr>
          <p:cNvSpPr txBox="1"/>
          <p:nvPr/>
        </p:nvSpPr>
        <p:spPr>
          <a:xfrm>
            <a:off x="313166" y="5594241"/>
            <a:ext cx="4766768" cy="261610"/>
          </a:xfrm>
          <a:prstGeom prst="rect">
            <a:avLst/>
          </a:prstGeom>
          <a:noFill/>
        </p:spPr>
        <p:txBody>
          <a:bodyPr wrap="square" rtlCol="0">
            <a:spAutoFit/>
          </a:bodyPr>
          <a:lstStyle/>
          <a:p>
            <a:r>
              <a:rPr lang="en-US" sz="1100" dirty="0"/>
              <a:t>Source: </a:t>
            </a:r>
            <a:r>
              <a:rPr lang="en-US" sz="1100" dirty="0" smtClean="0"/>
              <a:t>COTRI ANALYTICS  </a:t>
            </a:r>
          </a:p>
        </p:txBody>
      </p:sp>
      <p:cxnSp>
        <p:nvCxnSpPr>
          <p:cNvPr id="15" name="Straight Connector 10">
            <a:extLst>
              <a:ext uri="{FF2B5EF4-FFF2-40B4-BE49-F238E27FC236}">
                <a16:creationId xmlns:a16="http://schemas.microsoft.com/office/drawing/2014/main" xmlns="" id="{C8A68296-D338-4032-A136-74699F5D97D3}"/>
              </a:ext>
            </a:extLst>
          </p:cNvPr>
          <p:cNvCxnSpPr>
            <a:cxnSpLocks/>
          </p:cNvCxnSpPr>
          <p:nvPr/>
        </p:nvCxnSpPr>
        <p:spPr>
          <a:xfrm>
            <a:off x="0" y="116134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graphicFrame>
        <p:nvGraphicFramePr>
          <p:cNvPr id="18" name="Diagramm 17"/>
          <p:cNvGraphicFramePr>
            <a:graphicFrameLocks/>
          </p:cNvGraphicFramePr>
          <p:nvPr>
            <p:extLst>
              <p:ext uri="{D42A27DB-BD31-4B8C-83A1-F6EECF244321}">
                <p14:modId xmlns:p14="http://schemas.microsoft.com/office/powerpoint/2010/main" val="406449493"/>
              </p:ext>
            </p:extLst>
          </p:nvPr>
        </p:nvGraphicFramePr>
        <p:xfrm>
          <a:off x="507933" y="1879096"/>
          <a:ext cx="4801485" cy="344015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p:cNvSpPr/>
          <p:nvPr/>
        </p:nvSpPr>
        <p:spPr>
          <a:xfrm>
            <a:off x="1024454" y="367374"/>
            <a:ext cx="10143098" cy="707886"/>
          </a:xfrm>
          <a:prstGeom prst="rect">
            <a:avLst/>
          </a:prstGeom>
        </p:spPr>
        <p:txBody>
          <a:bodyPr wrap="none">
            <a:spAutoFit/>
          </a:bodyPr>
          <a:lstStyle/>
          <a:p>
            <a:pPr lvl="0" algn="ctr">
              <a:lnSpc>
                <a:spcPct val="100000"/>
              </a:lnSpc>
              <a:spcBef>
                <a:spcPts val="0"/>
              </a:spcBef>
            </a:pPr>
            <a:r>
              <a:rPr lang="de-DE" sz="4000" b="1" dirty="0" smtClean="0">
                <a:solidFill>
                  <a:prstClr val="black"/>
                </a:solidFill>
              </a:rPr>
              <a:t>Chinese Outbound Tourism </a:t>
            </a:r>
            <a:r>
              <a:rPr lang="de-DE" sz="4000" b="1" dirty="0" err="1" smtClean="0">
                <a:solidFill>
                  <a:prstClr val="black"/>
                </a:solidFill>
              </a:rPr>
              <a:t>Example</a:t>
            </a:r>
            <a:r>
              <a:rPr lang="de-DE" sz="4000" b="1" dirty="0" smtClean="0">
                <a:solidFill>
                  <a:prstClr val="black"/>
                </a:solidFill>
              </a:rPr>
              <a:t> </a:t>
            </a:r>
            <a:r>
              <a:rPr lang="de-DE" sz="4000" b="1" dirty="0" err="1" smtClean="0">
                <a:solidFill>
                  <a:prstClr val="black"/>
                </a:solidFill>
              </a:rPr>
              <a:t>Cambodia</a:t>
            </a:r>
            <a:endParaRPr lang="en-US" sz="4000" dirty="0">
              <a:solidFill>
                <a:srgbClr val="C00000"/>
              </a:solidFill>
              <a:latin typeface="Century Gothic" panose="020B0502020202020204" pitchFamily="34" charset="0"/>
            </a:endParaRPr>
          </a:p>
        </p:txBody>
      </p:sp>
      <p:graphicFrame>
        <p:nvGraphicFramePr>
          <p:cNvPr id="8" name="Diagramm 7"/>
          <p:cNvGraphicFramePr>
            <a:graphicFrameLocks/>
          </p:cNvGraphicFramePr>
          <p:nvPr>
            <p:extLst>
              <p:ext uri="{D42A27DB-BD31-4B8C-83A1-F6EECF244321}">
                <p14:modId xmlns:p14="http://schemas.microsoft.com/office/powerpoint/2010/main" val="1556549592"/>
              </p:ext>
            </p:extLst>
          </p:nvPr>
        </p:nvGraphicFramePr>
        <p:xfrm>
          <a:off x="5984606" y="1879096"/>
          <a:ext cx="5361820" cy="3440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6915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cxnSp>
        <p:nvCxnSpPr>
          <p:cNvPr id="6" name="Straight Connector 5">
            <a:extLst>
              <a:ext uri="{FF2B5EF4-FFF2-40B4-BE49-F238E27FC236}">
                <a16:creationId xmlns="" xmlns:a16="http://schemas.microsoft.com/office/drawing/2014/main" id="{AD76B420-C045-41EF-92FC-DDCB94AAA1CF}"/>
              </a:ext>
            </a:extLst>
          </p:cNvPr>
          <p:cNvCxnSpPr>
            <a:cxnSpLocks/>
          </p:cNvCxnSpPr>
          <p:nvPr/>
        </p:nvCxnSpPr>
        <p:spPr>
          <a:xfrm>
            <a:off x="0" y="199713"/>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 xmlns:a16="http://schemas.microsoft.com/office/drawing/2014/main" id="{E8365B59-C764-49B5-A6CB-AE66537C4DEF}"/>
              </a:ext>
            </a:extLst>
          </p:cNvPr>
          <p:cNvSpPr/>
          <p:nvPr/>
        </p:nvSpPr>
        <p:spPr>
          <a:xfrm>
            <a:off x="653415" y="226596"/>
            <a:ext cx="10885170" cy="461665"/>
          </a:xfrm>
          <a:prstGeom prst="rect">
            <a:avLst/>
          </a:prstGeom>
        </p:spPr>
        <p:txBody>
          <a:bodyPr wrap="square">
            <a:spAutoFit/>
          </a:bodyPr>
          <a:lstStyle/>
          <a:p>
            <a:pPr algn="ctr"/>
            <a:r>
              <a:rPr lang="en-GB" sz="2400" b="1" dirty="0"/>
              <a:t>Market </a:t>
            </a:r>
            <a:r>
              <a:rPr lang="en-GB" sz="2400" b="1" dirty="0" smtClean="0"/>
              <a:t>Development of Chinese </a:t>
            </a:r>
            <a:r>
              <a:rPr lang="en-GB" sz="2400" b="1" dirty="0"/>
              <a:t>tourism to </a:t>
            </a:r>
            <a:r>
              <a:rPr lang="en-GB" sz="2400" b="1" dirty="0" smtClean="0"/>
              <a:t>Cambodia</a:t>
            </a:r>
            <a:endParaRPr lang="de-DE" sz="2400" b="1" dirty="0">
              <a:latin typeface="Century Gothic" panose="020B0502020202020204" pitchFamily="34" charset="0"/>
            </a:endParaRPr>
          </a:p>
        </p:txBody>
      </p:sp>
      <p:sp>
        <p:nvSpPr>
          <p:cNvPr id="15" name="Textfeld 14"/>
          <p:cNvSpPr txBox="1"/>
          <p:nvPr/>
        </p:nvSpPr>
        <p:spPr>
          <a:xfrm>
            <a:off x="727243" y="1203423"/>
            <a:ext cx="11169789" cy="5632311"/>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smtClean="0"/>
              <a:t>2011 	First time close to a quarter of a million arrivals</a:t>
            </a:r>
          </a:p>
          <a:p>
            <a:pPr marL="285750" indent="-285750">
              <a:buFont typeface="Courier New" panose="02070309020205020404" pitchFamily="49" charset="0"/>
              <a:buChar char="o"/>
            </a:pPr>
            <a:r>
              <a:rPr lang="en-US" sz="2400" dirty="0" smtClean="0"/>
              <a:t>2014 	First time more than half a million arrivals - Leisure visitors concentrated 			in </a:t>
            </a:r>
            <a:r>
              <a:rPr lang="en-US" sz="2400" dirty="0" err="1" smtClean="0"/>
              <a:t>Siem</a:t>
            </a:r>
            <a:r>
              <a:rPr lang="en-US" sz="2400" dirty="0" smtClean="0"/>
              <a:t> Reap (Angkor Wat) and Phnom Penh</a:t>
            </a:r>
          </a:p>
          <a:p>
            <a:pPr marL="285750" indent="-285750">
              <a:buFont typeface="Courier New" panose="02070309020205020404" pitchFamily="49" charset="0"/>
              <a:buChar char="o"/>
            </a:pPr>
            <a:r>
              <a:rPr lang="en-US" sz="2400" dirty="0" smtClean="0"/>
              <a:t>2016		Thailand Tourism Authorities clamp down on Zero-Dollar-Tours, </a:t>
            </a:r>
            <a:br>
              <a:rPr lang="en-US" sz="2400" dirty="0" smtClean="0"/>
            </a:br>
            <a:r>
              <a:rPr lang="en-US" sz="2400" dirty="0" smtClean="0"/>
              <a:t>		Chinese Zero-Dollar tour operators move to other destinations including</a:t>
            </a:r>
            <a:br>
              <a:rPr lang="en-US" sz="2400" dirty="0" smtClean="0"/>
            </a:br>
            <a:r>
              <a:rPr lang="en-US" sz="2400" dirty="0" smtClean="0"/>
              <a:t>		Cambodia</a:t>
            </a:r>
            <a:br>
              <a:rPr lang="en-US" sz="2400" dirty="0" smtClean="0"/>
            </a:br>
            <a:r>
              <a:rPr lang="en-US" sz="2400" dirty="0" smtClean="0"/>
              <a:t>		Start of major investments of Chinese in tourism infrastructure in</a:t>
            </a:r>
            <a:br>
              <a:rPr lang="en-US" sz="2400" dirty="0" smtClean="0"/>
            </a:br>
            <a:r>
              <a:rPr lang="en-US" sz="2400" dirty="0" smtClean="0"/>
              <a:t>		</a:t>
            </a:r>
            <a:r>
              <a:rPr lang="en-US" sz="2400" dirty="0" err="1" smtClean="0"/>
              <a:t>Sihanoukville</a:t>
            </a:r>
            <a:r>
              <a:rPr lang="en-US" sz="2400" dirty="0" smtClean="0"/>
              <a:t> 	</a:t>
            </a:r>
          </a:p>
          <a:p>
            <a:pPr marL="285750" indent="-285750">
              <a:buFont typeface="Courier New" panose="02070309020205020404" pitchFamily="49" charset="0"/>
              <a:buChar char="o"/>
            </a:pPr>
            <a:r>
              <a:rPr lang="en-US" sz="2400" dirty="0" smtClean="0"/>
              <a:t>2018		1.1 billion USD Chinese investment in </a:t>
            </a:r>
            <a:r>
              <a:rPr lang="en-US" sz="2400" dirty="0" err="1" smtClean="0"/>
              <a:t>Sihanoukville</a:t>
            </a:r>
            <a:endParaRPr lang="en-US" sz="2400" dirty="0" smtClean="0"/>
          </a:p>
          <a:p>
            <a:pPr marL="285750" indent="-285750">
              <a:buFont typeface="Courier New" panose="02070309020205020404" pitchFamily="49" charset="0"/>
              <a:buChar char="o"/>
            </a:pPr>
            <a:r>
              <a:rPr lang="en-US" sz="2400" dirty="0" smtClean="0"/>
              <a:t>2019	</a:t>
            </a:r>
            <a:r>
              <a:rPr lang="en-US" sz="2400" dirty="0"/>
              <a:t>	</a:t>
            </a:r>
            <a:r>
              <a:rPr lang="en-US" sz="2400" dirty="0" smtClean="0"/>
              <a:t>Market Share of Angkor Wat decreasing, boom in </a:t>
            </a:r>
            <a:r>
              <a:rPr lang="en-US" sz="2400" dirty="0" err="1" smtClean="0"/>
              <a:t>Sihanoukville</a:t>
            </a:r>
            <a:endParaRPr lang="en-US" sz="2400" dirty="0" smtClean="0"/>
          </a:p>
          <a:p>
            <a:pPr lvl="4"/>
            <a:r>
              <a:rPr lang="en-US" sz="2400" dirty="0"/>
              <a:t>90% of all </a:t>
            </a:r>
            <a:r>
              <a:rPr lang="en-US" sz="2400" dirty="0" smtClean="0"/>
              <a:t>businesses </a:t>
            </a:r>
            <a:r>
              <a:rPr lang="en-US" sz="2400" dirty="0"/>
              <a:t>in </a:t>
            </a:r>
            <a:r>
              <a:rPr lang="en-US" sz="2400" dirty="0" err="1"/>
              <a:t>Sihanoukville</a:t>
            </a:r>
            <a:r>
              <a:rPr lang="en-US" sz="2400" dirty="0"/>
              <a:t>, </a:t>
            </a:r>
            <a:r>
              <a:rPr lang="en-US" sz="2400" dirty="0" smtClean="0"/>
              <a:t>including 48 casinos</a:t>
            </a:r>
            <a:r>
              <a:rPr lang="en-US" sz="2400" dirty="0"/>
              <a:t>, </a:t>
            </a:r>
            <a:r>
              <a:rPr lang="en-US" sz="2400" dirty="0" smtClean="0"/>
              <a:t>150 restaurants and 87 karaoke clubs and massage </a:t>
            </a:r>
            <a:r>
              <a:rPr lang="en-US" sz="2400" dirty="0" err="1" smtClean="0"/>
              <a:t>parlours</a:t>
            </a:r>
            <a:r>
              <a:rPr lang="en-US" sz="2400" dirty="0" smtClean="0"/>
              <a:t>, owned by Chinese nationals </a:t>
            </a:r>
            <a:r>
              <a:rPr lang="en-US" sz="2400" dirty="0"/>
              <a:t>according to a report </a:t>
            </a:r>
            <a:r>
              <a:rPr lang="en-US" sz="2400" dirty="0" smtClean="0"/>
              <a:t>by the provincial authorities</a:t>
            </a:r>
          </a:p>
          <a:p>
            <a:pPr marL="2114550" lvl="4" indent="-285750">
              <a:buFont typeface="Courier New" panose="02070309020205020404" pitchFamily="49" charset="0"/>
              <a:buChar char="o"/>
            </a:pPr>
            <a:endParaRPr lang="en-US" sz="2400" dirty="0"/>
          </a:p>
          <a:p>
            <a:pPr lvl="4"/>
            <a:endParaRPr lang="en-US" sz="2400" dirty="0" smtClean="0"/>
          </a:p>
        </p:txBody>
      </p:sp>
      <p:sp>
        <p:nvSpPr>
          <p:cNvPr id="18" name="Rectangle 12">
            <a:extLst>
              <a:ext uri="{FF2B5EF4-FFF2-40B4-BE49-F238E27FC236}">
                <a16:creationId xmlns=""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mtClean="0">
                <a:solidFill>
                  <a:schemeClr val="tx1"/>
                </a:solidFill>
              </a:rPr>
              <a:t>2019</a:t>
            </a:r>
            <a:endParaRPr lang="en-US" dirty="0">
              <a:solidFill>
                <a:schemeClr val="tx1"/>
              </a:solidFill>
            </a:endParaRPr>
          </a:p>
        </p:txBody>
      </p:sp>
      <p:sp>
        <p:nvSpPr>
          <p:cNvPr id="21" name="Fußzeilenplatzhalter 3">
            <a:extLst>
              <a:ext uri="{FF2B5EF4-FFF2-40B4-BE49-F238E27FC236}">
                <a16:creationId xmlns=""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2571078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2284261F-3E19-4362-BA37-1139FE1A12A3}"/>
              </a:ext>
            </a:extLst>
          </p:cNvPr>
          <p:cNvCxnSpPr>
            <a:cxnSpLocks/>
          </p:cNvCxnSpPr>
          <p:nvPr/>
        </p:nvCxnSpPr>
        <p:spPr>
          <a:xfrm>
            <a:off x="68826" y="144605"/>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xmlns="" id="{E8365B59-C764-49B5-A6CB-AE66537C4DEF}"/>
              </a:ext>
            </a:extLst>
          </p:cNvPr>
          <p:cNvSpPr/>
          <p:nvPr/>
        </p:nvSpPr>
        <p:spPr>
          <a:xfrm>
            <a:off x="653415" y="-392837"/>
            <a:ext cx="10885170" cy="461665"/>
          </a:xfrm>
          <a:prstGeom prst="rect">
            <a:avLst/>
          </a:prstGeom>
        </p:spPr>
        <p:txBody>
          <a:bodyPr wrap="square">
            <a:spAutoFit/>
          </a:bodyPr>
          <a:lstStyle/>
          <a:p>
            <a:pPr algn="ctr"/>
            <a:r>
              <a:rPr lang="en-US" sz="2400" b="1" dirty="0" smtClean="0">
                <a:latin typeface="Century Gothic" panose="020B0502020202020204" pitchFamily="34" charset="0"/>
              </a:rPr>
              <a:t>Comparison with Competitors of Cambodia</a:t>
            </a:r>
            <a:endParaRPr lang="de-DE" sz="2400" b="1" dirty="0">
              <a:latin typeface="Century Gothic" panose="020B0502020202020204" pitchFamily="34" charset="0"/>
            </a:endParaRPr>
          </a:p>
        </p:txBody>
      </p:sp>
      <p:sp>
        <p:nvSpPr>
          <p:cNvPr id="19" name="Rechteck 18"/>
          <p:cNvSpPr/>
          <p:nvPr/>
        </p:nvSpPr>
        <p:spPr>
          <a:xfrm>
            <a:off x="789092" y="633787"/>
            <a:ext cx="10930960" cy="3046988"/>
          </a:xfrm>
          <a:prstGeom prst="rect">
            <a:avLst/>
          </a:prstGeom>
        </p:spPr>
        <p:txBody>
          <a:bodyPr wrap="square">
            <a:spAutoFit/>
          </a:bodyPr>
          <a:lstStyle/>
          <a:p>
            <a:r>
              <a:rPr lang="en-US" sz="2400" dirty="0" smtClean="0"/>
              <a:t>The Cambodian </a:t>
            </a:r>
            <a:r>
              <a:rPr lang="en-US" sz="2400" dirty="0"/>
              <a:t>Tourism Minister </a:t>
            </a:r>
            <a:r>
              <a:rPr lang="en-US" sz="2400" dirty="0" smtClean="0"/>
              <a:t>Thong </a:t>
            </a:r>
            <a:r>
              <a:rPr lang="en-US" sz="2400" dirty="0" err="1"/>
              <a:t>Khon</a:t>
            </a:r>
            <a:r>
              <a:rPr lang="en-US" sz="2400" dirty="0"/>
              <a:t> </a:t>
            </a:r>
            <a:r>
              <a:rPr lang="en-US" sz="2400" dirty="0" smtClean="0"/>
              <a:t>predicted in June 2019 that Cambodia would </a:t>
            </a:r>
            <a:r>
              <a:rPr lang="en-US" sz="2400" dirty="0"/>
              <a:t>get 2.6 million Chinese tourists in 2019, 3 million in 2020, 5 million in 2025 and up to 8 million in 2030</a:t>
            </a:r>
            <a:r>
              <a:rPr lang="en-US" sz="2400" dirty="0" smtClean="0"/>
              <a:t>.</a:t>
            </a:r>
          </a:p>
          <a:p>
            <a:r>
              <a:rPr lang="en-US" sz="2400" dirty="0" smtClean="0"/>
              <a:t>He was speaking during the Joint </a:t>
            </a:r>
            <a:r>
              <a:rPr lang="en-US" sz="2400" dirty="0"/>
              <a:t>cultural show held </a:t>
            </a:r>
            <a:r>
              <a:rPr lang="en-US" sz="2400" dirty="0" smtClean="0"/>
              <a:t>on June 5</a:t>
            </a:r>
            <a:r>
              <a:rPr lang="en-US" sz="2400" baseline="30000" dirty="0" smtClean="0"/>
              <a:t>th</a:t>
            </a:r>
            <a:r>
              <a:rPr lang="en-US" sz="2400" dirty="0" smtClean="0"/>
              <a:t>, 2019 in </a:t>
            </a:r>
            <a:r>
              <a:rPr lang="en-US" sz="2400" dirty="0"/>
              <a:t>Phnom Penh to celebrate </a:t>
            </a:r>
            <a:r>
              <a:rPr lang="en-US" sz="2400" dirty="0" smtClean="0"/>
              <a:t>the China-Cambodia </a:t>
            </a:r>
            <a:r>
              <a:rPr lang="en-US" sz="2400" dirty="0"/>
              <a:t>Culture and Tourism </a:t>
            </a:r>
            <a:r>
              <a:rPr lang="en-US" sz="2400" dirty="0" smtClean="0"/>
              <a:t>Year.</a:t>
            </a:r>
          </a:p>
          <a:p>
            <a:r>
              <a:rPr lang="en-US" sz="2400" dirty="0" smtClean="0"/>
              <a:t>Held </a:t>
            </a:r>
            <a:r>
              <a:rPr lang="en-US" sz="2400" dirty="0"/>
              <a:t>at the Diamond Island's Grand Theater, the event was also to greet the visit of 2,000 Chinese tourism envoys to Cambodia.</a:t>
            </a:r>
          </a:p>
          <a:p>
            <a:endParaRPr lang="en-US" sz="2400" dirty="0"/>
          </a:p>
        </p:txBody>
      </p:sp>
      <p:pic>
        <p:nvPicPr>
          <p:cNvPr id="2" name="Grafik 1"/>
          <p:cNvPicPr>
            <a:picLocks noChangeAspect="1"/>
          </p:cNvPicPr>
          <p:nvPr/>
        </p:nvPicPr>
        <p:blipFill>
          <a:blip r:embed="rId2"/>
          <a:stretch>
            <a:fillRect/>
          </a:stretch>
        </p:blipFill>
        <p:spPr>
          <a:xfrm>
            <a:off x="3394895" y="3278844"/>
            <a:ext cx="5247660" cy="3500498"/>
          </a:xfrm>
          <a:prstGeom prst="rect">
            <a:avLst/>
          </a:prstGeom>
        </p:spPr>
      </p:pic>
    </p:spTree>
    <p:extLst>
      <p:ext uri="{BB962C8B-B14F-4D97-AF65-F5344CB8AC3E}">
        <p14:creationId xmlns:p14="http://schemas.microsoft.com/office/powerpoint/2010/main" val="2457692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2284261F-3E19-4362-BA37-1139FE1A12A3}"/>
              </a:ext>
            </a:extLst>
          </p:cNvPr>
          <p:cNvCxnSpPr>
            <a:cxnSpLocks/>
          </p:cNvCxnSpPr>
          <p:nvPr/>
        </p:nvCxnSpPr>
        <p:spPr>
          <a:xfrm>
            <a:off x="68826" y="144605"/>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xmlns="" id="{E8365B59-C764-49B5-A6CB-AE66537C4DEF}"/>
              </a:ext>
            </a:extLst>
          </p:cNvPr>
          <p:cNvSpPr/>
          <p:nvPr/>
        </p:nvSpPr>
        <p:spPr>
          <a:xfrm>
            <a:off x="653415" y="-392837"/>
            <a:ext cx="10885170" cy="461665"/>
          </a:xfrm>
          <a:prstGeom prst="rect">
            <a:avLst/>
          </a:prstGeom>
        </p:spPr>
        <p:txBody>
          <a:bodyPr wrap="square">
            <a:spAutoFit/>
          </a:bodyPr>
          <a:lstStyle/>
          <a:p>
            <a:pPr algn="ctr"/>
            <a:r>
              <a:rPr lang="en-US" sz="2400" b="1" dirty="0" smtClean="0">
                <a:latin typeface="Century Gothic" panose="020B0502020202020204" pitchFamily="34" charset="0"/>
              </a:rPr>
              <a:t>Comparison with Competitors of Cambodia</a:t>
            </a:r>
            <a:endParaRPr lang="de-DE" sz="2400" b="1" dirty="0">
              <a:latin typeface="Century Gothic" panose="020B0502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763062647"/>
              </p:ext>
            </p:extLst>
          </p:nvPr>
        </p:nvGraphicFramePr>
        <p:xfrm>
          <a:off x="409756" y="404129"/>
          <a:ext cx="11372488" cy="5842322"/>
        </p:xfrm>
        <a:graphic>
          <a:graphicData uri="http://schemas.openxmlformats.org/drawingml/2006/table">
            <a:tbl>
              <a:tblPr firstRow="1" firstCol="1" bandRow="1"/>
              <a:tblGrid>
                <a:gridCol w="1879601"/>
                <a:gridCol w="2104571"/>
                <a:gridCol w="1944914"/>
                <a:gridCol w="1930400"/>
                <a:gridCol w="1886857"/>
                <a:gridCol w="1626145"/>
              </a:tblGrid>
              <a:tr h="178701">
                <a:tc>
                  <a:txBody>
                    <a:bodyPr/>
                    <a:lstStyle/>
                    <a:p>
                      <a:pPr algn="l">
                        <a:spcBef>
                          <a:spcPts val="600"/>
                        </a:spcBef>
                        <a:spcAft>
                          <a:spcPts val="0"/>
                        </a:spcAft>
                      </a:pPr>
                      <a:r>
                        <a:rPr lang="en-GB" sz="16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2000" b="1" dirty="0" smtClean="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Cambodia</a:t>
                      </a:r>
                      <a:endParaRPr lang="en-US" sz="2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20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Sri Lanka</a:t>
                      </a:r>
                      <a:endParaRPr lang="en-US" sz="2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20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Nepal</a:t>
                      </a:r>
                      <a:endParaRPr lang="en-US" sz="2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2000" b="1" dirty="0" smtClean="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India</a:t>
                      </a:r>
                      <a:endParaRPr lang="en-US" sz="2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20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South Africa</a:t>
                      </a:r>
                      <a:endParaRPr lang="en-US" sz="2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r h="564959">
                <a:tc>
                  <a:txBody>
                    <a:bodyPr/>
                    <a:lstStyle/>
                    <a:p>
                      <a:pPr algn="l">
                        <a:spcBef>
                          <a:spcPts val="600"/>
                        </a:spcBef>
                        <a:spcAft>
                          <a:spcPts val="0"/>
                        </a:spcAft>
                      </a:pPr>
                      <a:r>
                        <a:rPr lang="en-GB" sz="16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Visa regulation</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Visa-on-arrival</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a:effectLst/>
                          <a:latin typeface="Calibri Light" panose="020F0302020204030204" pitchFamily="34" charset="0"/>
                          <a:ea typeface="MS Mincho" panose="02020609040205080304" pitchFamily="49" charset="-128"/>
                          <a:cs typeface="Calibri Light" panose="020F0302020204030204" pitchFamily="34" charset="0"/>
                        </a:rPr>
                        <a:t>Visa exemption (from August 1</a:t>
                      </a:r>
                      <a:r>
                        <a:rPr lang="en-GB" sz="1600" baseline="30000">
                          <a:effectLst/>
                          <a:latin typeface="Calibri Light" panose="020F0302020204030204" pitchFamily="34" charset="0"/>
                          <a:ea typeface="MS Mincho" panose="02020609040205080304" pitchFamily="49" charset="-128"/>
                          <a:cs typeface="Calibri Light" panose="020F0302020204030204" pitchFamily="34" charset="0"/>
                        </a:rPr>
                        <a:t>st</a:t>
                      </a:r>
                      <a:r>
                        <a:rPr lang="en-GB" sz="1600">
                          <a:effectLst/>
                          <a:latin typeface="Calibri Light" panose="020F0302020204030204" pitchFamily="34" charset="0"/>
                          <a:ea typeface="MS Mincho" panose="02020609040205080304" pitchFamily="49" charset="-128"/>
                          <a:cs typeface="Calibri Light" panose="020F0302020204030204" pitchFamily="34" charset="0"/>
                        </a:rPr>
                        <a:t>, 2019) </a:t>
                      </a:r>
                      <a:endParaRPr lang="en-US" sz="160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a:effectLst/>
                          <a:latin typeface="Calibri Light" panose="020F0302020204030204" pitchFamily="34" charset="0"/>
                          <a:ea typeface="MS Mincho" panose="02020609040205080304" pitchFamily="49" charset="-128"/>
                          <a:cs typeface="Calibri Light" panose="020F0302020204030204" pitchFamily="34" charset="0"/>
                        </a:rPr>
                        <a:t>e-Visa</a:t>
                      </a:r>
                      <a:endParaRPr lang="en-US" sz="160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e-Visa</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a:effectLst/>
                          <a:latin typeface="Calibri Light" panose="020F0302020204030204" pitchFamily="34" charset="0"/>
                          <a:ea typeface="MS Mincho" panose="02020609040205080304" pitchFamily="49" charset="-128"/>
                          <a:cs typeface="Calibri Light" panose="020F0302020204030204" pitchFamily="34" charset="0"/>
                        </a:rPr>
                        <a:t>In-person interview for visa application </a:t>
                      </a:r>
                      <a:endParaRPr lang="en-US" sz="160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r>
              <a:tr h="721015">
                <a:tc>
                  <a:txBody>
                    <a:bodyPr/>
                    <a:lstStyle/>
                    <a:p>
                      <a:pPr algn="l">
                        <a:spcBef>
                          <a:spcPts val="600"/>
                        </a:spcBef>
                        <a:spcAft>
                          <a:spcPts val="0"/>
                        </a:spcAft>
                      </a:pPr>
                      <a:r>
                        <a:rPr lang="en-GB" sz="16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Price level in comparison to China</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Equivalent to China's first and second tier cities</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Equivalent to China's second/third tier cities</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Equivalent to China's third/fourth tier cities</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Equivalent to China's third tier cities</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a:effectLst/>
                          <a:latin typeface="Calibri Light" panose="020F0302020204030204" pitchFamily="34" charset="0"/>
                          <a:ea typeface="MS Mincho" panose="02020609040205080304" pitchFamily="49" charset="-128"/>
                          <a:cs typeface="Calibri Light" panose="020F0302020204030204" pitchFamily="34" charset="0"/>
                        </a:rPr>
                        <a:t>Equivalent to or even more than the first tier cities in China</a:t>
                      </a:r>
                      <a:endParaRPr lang="en-US" sz="160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536101">
                <a:tc>
                  <a:txBody>
                    <a:bodyPr/>
                    <a:lstStyle/>
                    <a:p>
                      <a:pPr algn="l">
                        <a:spcBef>
                          <a:spcPts val="600"/>
                        </a:spcBef>
                        <a:spcAft>
                          <a:spcPts val="0"/>
                        </a:spcAft>
                      </a:pPr>
                      <a:r>
                        <a:rPr lang="en-GB" sz="16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Main market segments (target group)</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Families, couples, friends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Families, couples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Friends, individuals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Families, friends, individuals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a:effectLst/>
                          <a:latin typeface="Calibri Light" panose="020F0302020204030204" pitchFamily="34" charset="0"/>
                          <a:ea typeface="MS Mincho" panose="02020609040205080304" pitchFamily="49" charset="-128"/>
                          <a:cs typeface="Calibri Light" panose="020F0302020204030204" pitchFamily="34" charset="0"/>
                        </a:rPr>
                        <a:t>Families, friends </a:t>
                      </a:r>
                      <a:endParaRPr lang="en-US" sz="160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r>
              <a:tr h="1072202">
                <a:tc>
                  <a:txBody>
                    <a:bodyPr/>
                    <a:lstStyle/>
                    <a:p>
                      <a:pPr algn="l">
                        <a:spcBef>
                          <a:spcPts val="600"/>
                        </a:spcBef>
                        <a:spcAft>
                          <a:spcPts val="0"/>
                        </a:spcAft>
                      </a:pPr>
                      <a:r>
                        <a:rPr lang="en-GB" sz="16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Main activities</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Sightseeing, nature, beach, </a:t>
                      </a:r>
                      <a:r>
                        <a:rPr lang="en-GB" sz="1600" dirty="0" smtClean="0">
                          <a:effectLst/>
                          <a:latin typeface="Calibri Light" panose="020F0302020204030204" pitchFamily="34" charset="0"/>
                          <a:ea typeface="MS Mincho" panose="02020609040205080304" pitchFamily="49" charset="-128"/>
                          <a:cs typeface="Calibri Light" panose="020F0302020204030204" pitchFamily="34" charset="0"/>
                        </a:rPr>
                        <a:t>Buddhism, Gaming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Sightseeing, ocean,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honeymoon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Sightseeing, culture learning, outdoor </a:t>
                      </a:r>
                      <a:r>
                        <a:rPr lang="en-GB" sz="1600" dirty="0" smtClean="0">
                          <a:effectLst/>
                          <a:latin typeface="Calibri Light" panose="020F0302020204030204" pitchFamily="34" charset="0"/>
                          <a:ea typeface="MS Mincho" panose="02020609040205080304" pitchFamily="49" charset="-128"/>
                          <a:cs typeface="Calibri Light" panose="020F0302020204030204" pitchFamily="34" charset="0"/>
                        </a:rPr>
                        <a:t>activities, Gaming</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Sightseeing, culture learning, outdoor activities, religious activities</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Sightseeing, wildlife, outdoor </a:t>
                      </a:r>
                      <a:r>
                        <a:rPr lang="en-GB" sz="1600" dirty="0" smtClean="0">
                          <a:effectLst/>
                          <a:latin typeface="Calibri Light" panose="020F0302020204030204" pitchFamily="34" charset="0"/>
                          <a:ea typeface="MS Mincho" panose="02020609040205080304" pitchFamily="49" charset="-128"/>
                          <a:cs typeface="Calibri Light" panose="020F0302020204030204" pitchFamily="34" charset="0"/>
                        </a:rPr>
                        <a:t>activities, Gaming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r h="355825">
                <a:tc>
                  <a:txBody>
                    <a:bodyPr/>
                    <a:lstStyle/>
                    <a:p>
                      <a:pPr algn="l">
                        <a:spcBef>
                          <a:spcPts val="600"/>
                        </a:spcBef>
                        <a:spcAft>
                          <a:spcPts val="0"/>
                        </a:spcAft>
                      </a:pPr>
                      <a:r>
                        <a:rPr lang="en-GB" sz="16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Main reasons to visit</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Leisure, business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a:effectLst/>
                          <a:latin typeface="Calibri Light" panose="020F0302020204030204" pitchFamily="34" charset="0"/>
                          <a:ea typeface="MS Mincho" panose="02020609040205080304" pitchFamily="49" charset="-128"/>
                          <a:cs typeface="Calibri Light" panose="020F0302020204030204" pitchFamily="34" charset="0"/>
                        </a:rPr>
                        <a:t>Leisure, business </a:t>
                      </a:r>
                      <a:endParaRPr lang="en-US" sz="1600">
                        <a:effectLst/>
                        <a:latin typeface="Calibri Light" panose="020F0302020204030204" pitchFamily="34" charset="0"/>
                        <a:ea typeface="MS Mincho" panose="02020609040205080304" pitchFamily="49" charset="-128"/>
                        <a:cs typeface="Calibri Light" panose="020F0302020204030204" pitchFamily="34" charset="0"/>
                      </a:endParaRPr>
                    </a:p>
                    <a:p>
                      <a:pPr algn="l">
                        <a:spcBef>
                          <a:spcPts val="600"/>
                        </a:spcBef>
                        <a:spcAft>
                          <a:spcPts val="0"/>
                        </a:spcAft>
                      </a:pPr>
                      <a:r>
                        <a:rPr lang="en-GB" sz="1600">
                          <a:effectLst/>
                          <a:latin typeface="Calibri Light" panose="020F0302020204030204" pitchFamily="34" charset="0"/>
                          <a:ea typeface="MS Mincho" panose="02020609040205080304" pitchFamily="49" charset="-128"/>
                          <a:cs typeface="Calibri Light" panose="020F0302020204030204" pitchFamily="34" charset="0"/>
                        </a:rPr>
                        <a:t> </a:t>
                      </a:r>
                      <a:endParaRPr lang="en-US" sz="160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Leisure, business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Leisure, business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c>
                  <a:txBody>
                    <a:bodyPr/>
                    <a:lstStyle/>
                    <a:p>
                      <a:pPr algn="l">
                        <a:spcBef>
                          <a:spcPts val="600"/>
                        </a:spcBef>
                        <a:spcAft>
                          <a:spcPts val="0"/>
                        </a:spcAft>
                      </a:pPr>
                      <a:r>
                        <a:rPr lang="en-GB" sz="1600" dirty="0" smtClean="0">
                          <a:effectLst/>
                          <a:latin typeface="Calibri Light" panose="020F0302020204030204" pitchFamily="34" charset="0"/>
                          <a:ea typeface="MS Mincho" panose="02020609040205080304" pitchFamily="49" charset="-128"/>
                          <a:cs typeface="Calibri Light" panose="020F0302020204030204" pitchFamily="34" charset="0"/>
                        </a:rPr>
                        <a:t>Leisure,</a:t>
                      </a:r>
                      <a:r>
                        <a:rPr lang="en-US" sz="1600" baseline="0" dirty="0" smtClean="0">
                          <a:effectLst/>
                          <a:latin typeface="Calibri Light" panose="020F0302020204030204" pitchFamily="34" charset="0"/>
                          <a:ea typeface="MS Mincho" panose="02020609040205080304" pitchFamily="49" charset="-128"/>
                          <a:cs typeface="Calibri Light" panose="020F0302020204030204" pitchFamily="34" charset="0"/>
                        </a:rPr>
                        <a:t> </a:t>
                      </a:r>
                      <a:r>
                        <a:rPr lang="en-GB" sz="1600" dirty="0" smtClean="0">
                          <a:effectLst/>
                          <a:latin typeface="Calibri Light" panose="020F0302020204030204" pitchFamily="34" charset="0"/>
                          <a:ea typeface="MS Mincho" panose="02020609040205080304" pitchFamily="49" charset="-128"/>
                          <a:cs typeface="Calibri Light" panose="020F0302020204030204" pitchFamily="34" charset="0"/>
                        </a:rPr>
                        <a:t>business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B8B7"/>
                    </a:solidFill>
                  </a:tcPr>
                </a:tc>
              </a:tr>
              <a:tr h="1164651">
                <a:tc>
                  <a:txBody>
                    <a:bodyPr/>
                    <a:lstStyle/>
                    <a:p>
                      <a:pPr algn="l">
                        <a:spcBef>
                          <a:spcPts val="600"/>
                        </a:spcBef>
                        <a:spcAft>
                          <a:spcPts val="0"/>
                        </a:spcAft>
                      </a:pPr>
                      <a:r>
                        <a:rPr lang="en-GB" sz="1600" b="1" dirty="0">
                          <a:solidFill>
                            <a:srgbClr val="FFFFFF"/>
                          </a:solidFill>
                          <a:effectLst/>
                          <a:latin typeface="Calibri Light" panose="020F0302020204030204" pitchFamily="34" charset="0"/>
                          <a:ea typeface="MS Mincho" panose="02020609040205080304" pitchFamily="49" charset="-128"/>
                          <a:cs typeface="Calibri Light" panose="020F0302020204030204" pitchFamily="34" charset="0"/>
                        </a:rPr>
                        <a:t>Main reasons not to visit</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Language barrier, unstable material supply, pollution, inconvenient transportation</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a:effectLst/>
                          <a:latin typeface="Calibri Light" panose="020F0302020204030204" pitchFamily="34" charset="0"/>
                          <a:ea typeface="MS Mincho" panose="02020609040205080304" pitchFamily="49" charset="-128"/>
                          <a:cs typeface="Calibri Light" panose="020F0302020204030204" pitchFamily="34" charset="0"/>
                        </a:rPr>
                        <a:t>Terror attack, inconvenient transportation, low efficiency</a:t>
                      </a:r>
                      <a:endParaRPr lang="en-US" sz="160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a:effectLst/>
                          <a:latin typeface="Calibri Light" panose="020F0302020204030204" pitchFamily="34" charset="0"/>
                          <a:ea typeface="MS Mincho" panose="02020609040205080304" pitchFamily="49" charset="-128"/>
                          <a:cs typeface="Calibri Light" panose="020F0302020204030204" pitchFamily="34" charset="0"/>
                        </a:rPr>
                        <a:t>Unstable / inadequate material supply, bad sanitation / medical service, language barrier </a:t>
                      </a:r>
                      <a:endParaRPr lang="en-US" sz="160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Poor public security, bad sanitation, disordered tourism services, inconvenient transportation</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algn="l">
                        <a:spcBef>
                          <a:spcPts val="600"/>
                        </a:spcBef>
                        <a:spcAft>
                          <a:spcPts val="0"/>
                        </a:spcAft>
                      </a:pPr>
                      <a:r>
                        <a:rPr lang="en-GB" sz="1600" dirty="0">
                          <a:effectLst/>
                          <a:latin typeface="Calibri Light" panose="020F0302020204030204" pitchFamily="34" charset="0"/>
                          <a:ea typeface="MS Mincho" panose="02020609040205080304" pitchFamily="49" charset="-128"/>
                          <a:cs typeface="Calibri Light" panose="020F0302020204030204" pitchFamily="34" charset="0"/>
                        </a:rPr>
                        <a:t>Poor public security, violent attacks, difficult visa application </a:t>
                      </a:r>
                      <a:endParaRPr lang="en-US" sz="16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53647" marR="5364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r>
            </a:tbl>
          </a:graphicData>
        </a:graphic>
      </p:graphicFrame>
    </p:spTree>
    <p:extLst>
      <p:ext uri="{BB962C8B-B14F-4D97-AF65-F5344CB8AC3E}">
        <p14:creationId xmlns:p14="http://schemas.microsoft.com/office/powerpoint/2010/main" val="3102762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25</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98343"/>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Rectangle 11"/>
          <p:cNvSpPr txBox="1">
            <a:spLocks/>
          </p:cNvSpPr>
          <p:nvPr/>
        </p:nvSpPr>
        <p:spPr>
          <a:xfrm>
            <a:off x="0" y="117808"/>
            <a:ext cx="12192000" cy="1325563"/>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lnSpc>
                <a:spcPct val="100000"/>
              </a:lnSpc>
              <a:spcBef>
                <a:spcPts val="0"/>
              </a:spcBef>
            </a:pPr>
            <a:r>
              <a:rPr lang="de-DE" sz="4000" b="1" dirty="0">
                <a:solidFill>
                  <a:prstClr val="black"/>
                </a:solidFill>
              </a:rPr>
              <a:t>Successful Development </a:t>
            </a:r>
            <a:r>
              <a:rPr lang="de-DE" sz="4000" b="1" dirty="0" smtClean="0">
                <a:solidFill>
                  <a:prstClr val="black"/>
                </a:solidFill>
              </a:rPr>
              <a:t>of Chinese </a:t>
            </a:r>
            <a:r>
              <a:rPr lang="de-DE" sz="4000" b="1" dirty="0">
                <a:solidFill>
                  <a:prstClr val="black"/>
                </a:solidFill>
              </a:rPr>
              <a:t>Outbound Tourism</a:t>
            </a:r>
            <a:endParaRPr lang="en-US" sz="4000" dirty="0">
              <a:solidFill>
                <a:srgbClr val="C00000"/>
              </a:solidFill>
              <a:latin typeface="Century Gothic" panose="020B0502020202020204" pitchFamily="34" charset="0"/>
            </a:endParaRPr>
          </a:p>
        </p:txBody>
      </p:sp>
      <p:sp>
        <p:nvSpPr>
          <p:cNvPr id="20" name="TextBox 30">
            <a:extLst>
              <a:ext uri="{FF2B5EF4-FFF2-40B4-BE49-F238E27FC236}">
                <a16:creationId xmlns:a16="http://schemas.microsoft.com/office/drawing/2014/main" xmlns="" id="{9607F906-1E50-4B24-993A-BEA641FA7DD1}"/>
              </a:ext>
            </a:extLst>
          </p:cNvPr>
          <p:cNvSpPr txBox="1"/>
          <p:nvPr/>
        </p:nvSpPr>
        <p:spPr>
          <a:xfrm>
            <a:off x="290286" y="6558267"/>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sp>
        <p:nvSpPr>
          <p:cNvPr id="21" name="Rectangle 10">
            <a:extLst>
              <a:ext uri="{FF2B5EF4-FFF2-40B4-BE49-F238E27FC236}">
                <a16:creationId xmlns:a16="http://schemas.microsoft.com/office/drawing/2014/main" xmlns="" id="{7A2A76CC-372C-4121-9F3F-E2C04058BE70}"/>
              </a:ext>
            </a:extLst>
          </p:cNvPr>
          <p:cNvSpPr/>
          <p:nvPr/>
        </p:nvSpPr>
        <p:spPr>
          <a:xfrm>
            <a:off x="0" y="6516975"/>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11">
            <a:extLst>
              <a:ext uri="{FF2B5EF4-FFF2-40B4-BE49-F238E27FC236}">
                <a16:creationId xmlns:a16="http://schemas.microsoft.com/office/drawing/2014/main" xmlns="" id="{370CE74C-ED68-4328-9DB5-B7259979C89B}"/>
              </a:ext>
            </a:extLst>
          </p:cNvPr>
          <p:cNvSpPr txBox="1"/>
          <p:nvPr/>
        </p:nvSpPr>
        <p:spPr>
          <a:xfrm>
            <a:off x="290286" y="6540849"/>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pic>
        <p:nvPicPr>
          <p:cNvPr id="16" name="Grafik 15"/>
          <p:cNvPicPr>
            <a:picLocks noChangeAspect="1"/>
          </p:cNvPicPr>
          <p:nvPr/>
        </p:nvPicPr>
        <p:blipFill>
          <a:blip r:embed="rId3"/>
          <a:stretch>
            <a:fillRect/>
          </a:stretch>
        </p:blipFill>
        <p:spPr>
          <a:xfrm>
            <a:off x="3496800" y="1883361"/>
            <a:ext cx="5314514" cy="3603603"/>
          </a:xfrm>
          <a:prstGeom prst="rect">
            <a:avLst/>
          </a:prstGeom>
        </p:spPr>
      </p:pic>
    </p:spTree>
    <p:extLst>
      <p:ext uri="{BB962C8B-B14F-4D97-AF65-F5344CB8AC3E}">
        <p14:creationId xmlns:p14="http://schemas.microsoft.com/office/powerpoint/2010/main" val="435857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90006" cy="1325563"/>
          </a:xfrm>
        </p:spPr>
        <p:txBody>
          <a:bodyPr>
            <a:normAutofit/>
          </a:bodyPr>
          <a:lstStyle/>
          <a:p>
            <a:pPr algn="ctr"/>
            <a:r>
              <a:rPr lang="en-US" b="1" dirty="0" smtClean="0">
                <a:solidFill>
                  <a:prstClr val="black"/>
                </a:solidFill>
                <a:latin typeface="+mn-lt"/>
                <a:ea typeface="+mn-ea"/>
                <a:cs typeface="+mn-cs"/>
              </a:rPr>
              <a:t>End of bi-polar market split</a:t>
            </a:r>
            <a:endParaRPr lang="de-DE" dirty="0"/>
          </a:p>
        </p:txBody>
      </p:sp>
      <p:cxnSp>
        <p:nvCxnSpPr>
          <p:cNvPr id="6"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 name="Inhaltsplatzhalter 2"/>
          <p:cNvSpPr>
            <a:spLocks noGrp="1"/>
          </p:cNvSpPr>
          <p:nvPr>
            <p:ph idx="1"/>
          </p:nvPr>
        </p:nvSpPr>
        <p:spPr>
          <a:xfrm>
            <a:off x="120073" y="1825625"/>
            <a:ext cx="12071927" cy="4351338"/>
          </a:xfrm>
        </p:spPr>
        <p:txBody>
          <a:bodyPr>
            <a:normAutofit/>
          </a:bodyPr>
          <a:lstStyle/>
          <a:p>
            <a:pPr marL="0" indent="0">
              <a:lnSpc>
                <a:spcPct val="120000"/>
              </a:lnSpc>
              <a:buNone/>
            </a:pPr>
            <a:r>
              <a:rPr lang="en-AU" dirty="0" smtClean="0"/>
              <a:t>The Chinese outbound tourism market is splitting into three main ways </a:t>
            </a:r>
            <a:r>
              <a:rPr lang="en-AU" dirty="0"/>
              <a:t>of travelling </a:t>
            </a:r>
            <a:r>
              <a:rPr lang="en-AU" dirty="0" err="1" smtClean="0"/>
              <a:t>modi</a:t>
            </a:r>
            <a:r>
              <a:rPr lang="en-AU" dirty="0" smtClean="0"/>
              <a:t> which will soon reach about equal </a:t>
            </a:r>
            <a:r>
              <a:rPr lang="en-AU" dirty="0"/>
              <a:t>importance: </a:t>
            </a:r>
          </a:p>
          <a:p>
            <a:pPr marL="0" indent="0">
              <a:lnSpc>
                <a:spcPct val="120000"/>
              </a:lnSpc>
              <a:buNone/>
            </a:pPr>
            <a:r>
              <a:rPr lang="en-AU" dirty="0"/>
              <a:t>	- </a:t>
            </a:r>
            <a:r>
              <a:rPr lang="en-US" dirty="0"/>
              <a:t>Package tour groups (low price, low interest, concentrating on main sights)</a:t>
            </a:r>
            <a:br>
              <a:rPr lang="en-US" dirty="0"/>
            </a:br>
            <a:r>
              <a:rPr lang="en-US" dirty="0"/>
              <a:t>	- </a:t>
            </a:r>
            <a:r>
              <a:rPr lang="en-US" dirty="0" err="1"/>
              <a:t>Customised</a:t>
            </a:r>
            <a:r>
              <a:rPr lang="en-US" dirty="0"/>
              <a:t> group tours (high price, special interest, flexible in </a:t>
            </a:r>
            <a:r>
              <a:rPr lang="en-US" dirty="0" err="1" smtClean="0"/>
              <a:t>time&amp;area</a:t>
            </a:r>
            <a:r>
              <a:rPr lang="en-US" dirty="0"/>
              <a:t>)</a:t>
            </a:r>
            <a:br>
              <a:rPr lang="en-US" dirty="0"/>
            </a:br>
            <a:r>
              <a:rPr lang="en-US" dirty="0"/>
              <a:t>	</a:t>
            </a:r>
            <a:r>
              <a:rPr lang="en-US" dirty="0" smtClean="0"/>
              <a:t>- FITs </a:t>
            </a:r>
            <a:r>
              <a:rPr lang="en-US" dirty="0"/>
              <a:t>(middle to high price, younger, searching for themselves)  </a:t>
            </a:r>
            <a:endParaRPr lang="en-US" dirty="0" smtClean="0"/>
          </a:p>
          <a:p>
            <a:pPr marL="0" indent="0">
              <a:lnSpc>
                <a:spcPct val="120000"/>
              </a:lnSpc>
              <a:buNone/>
            </a:pPr>
            <a:endParaRPr lang="en-US" dirty="0" smtClean="0"/>
          </a:p>
        </p:txBody>
      </p:sp>
    </p:spTree>
    <p:extLst>
      <p:ext uri="{BB962C8B-B14F-4D97-AF65-F5344CB8AC3E}">
        <p14:creationId xmlns:p14="http://schemas.microsoft.com/office/powerpoint/2010/main" val="1610368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90006" cy="1325563"/>
          </a:xfrm>
        </p:spPr>
        <p:txBody>
          <a:bodyPr>
            <a:normAutofit/>
          </a:bodyPr>
          <a:lstStyle/>
          <a:p>
            <a:pPr algn="ctr"/>
            <a:r>
              <a:rPr lang="en-US" b="1" dirty="0" smtClean="0">
                <a:solidFill>
                  <a:prstClr val="black"/>
                </a:solidFill>
                <a:latin typeface="+mn-lt"/>
                <a:ea typeface="+mn-ea"/>
                <a:cs typeface="+mn-cs"/>
              </a:rPr>
              <a:t>Asia still number one – China still number one </a:t>
            </a:r>
            <a:r>
              <a:rPr lang="en-US" dirty="0"/>
              <a:t/>
            </a:r>
            <a:br>
              <a:rPr lang="en-US" dirty="0"/>
            </a:br>
            <a:endParaRPr lang="de-DE" dirty="0"/>
          </a:p>
        </p:txBody>
      </p:sp>
      <p:cxnSp>
        <p:nvCxnSpPr>
          <p:cNvPr id="6"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 name="Inhaltsplatzhalter 2"/>
          <p:cNvSpPr>
            <a:spLocks noGrp="1"/>
          </p:cNvSpPr>
          <p:nvPr>
            <p:ph idx="1"/>
          </p:nvPr>
        </p:nvSpPr>
        <p:spPr>
          <a:xfrm>
            <a:off x="120073" y="1825625"/>
            <a:ext cx="12071927" cy="4351338"/>
          </a:xfrm>
        </p:spPr>
        <p:txBody>
          <a:bodyPr>
            <a:normAutofit/>
          </a:bodyPr>
          <a:lstStyle/>
          <a:p>
            <a:pPr marL="0" indent="0">
              <a:lnSpc>
                <a:spcPct val="120000"/>
              </a:lnSpc>
              <a:buNone/>
            </a:pPr>
            <a:r>
              <a:rPr lang="en-US" dirty="0" smtClean="0"/>
              <a:t>Asia will remain the first choice for new international travellers from lower tier cities, but Asian destinations will lose market share for HNWI and affluent travellers for main leisure trip.</a:t>
            </a:r>
          </a:p>
          <a:p>
            <a:pPr marL="0" indent="0">
              <a:lnSpc>
                <a:spcPct val="120000"/>
              </a:lnSpc>
              <a:buNone/>
            </a:pPr>
            <a:r>
              <a:rPr lang="en-US" dirty="0" smtClean="0"/>
              <a:t>Asia will remain the first choice for shorter recreation-orientated </a:t>
            </a:r>
            <a:r>
              <a:rPr lang="en-US" dirty="0" smtClean="0"/>
              <a:t>trips.  </a:t>
            </a:r>
            <a:endParaRPr lang="en-US" dirty="0" smtClean="0"/>
          </a:p>
          <a:p>
            <a:pPr marL="0" indent="0">
              <a:lnSpc>
                <a:spcPct val="120000"/>
              </a:lnSpc>
              <a:buNone/>
            </a:pPr>
            <a:r>
              <a:rPr lang="en-US" dirty="0" smtClean="0"/>
              <a:t>China will continue to change international tourism, shaping services and destinations according to their specific needs and expectations.</a:t>
            </a:r>
            <a:endParaRPr lang="en-US" dirty="0"/>
          </a:p>
          <a:p>
            <a:pPr marL="0" indent="0">
              <a:lnSpc>
                <a:spcPct val="120000"/>
              </a:lnSpc>
              <a:buNone/>
            </a:pPr>
            <a:endParaRPr lang="en-US" dirty="0" smtClean="0"/>
          </a:p>
        </p:txBody>
      </p:sp>
    </p:spTree>
    <p:extLst>
      <p:ext uri="{BB962C8B-B14F-4D97-AF65-F5344CB8AC3E}">
        <p14:creationId xmlns:p14="http://schemas.microsoft.com/office/powerpoint/2010/main" val="3928399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17641"/>
            <a:ext cx="12071927" cy="1325563"/>
          </a:xfrm>
        </p:spPr>
        <p:txBody>
          <a:bodyPr>
            <a:normAutofit/>
          </a:bodyPr>
          <a:lstStyle/>
          <a:p>
            <a:pPr algn="ctr"/>
            <a:r>
              <a:rPr lang="en-US" b="1" dirty="0" smtClean="0">
                <a:solidFill>
                  <a:prstClr val="black"/>
                </a:solidFill>
                <a:latin typeface="+mn-lt"/>
              </a:rPr>
              <a:t>Common features still important for product adaptation</a:t>
            </a:r>
            <a:endParaRPr lang="de-DE" b="1" dirty="0">
              <a:latin typeface="+mn-lt"/>
            </a:endParaRPr>
          </a:p>
        </p:txBody>
      </p:sp>
      <p:cxnSp>
        <p:nvCxnSpPr>
          <p:cNvPr id="6"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 name="Inhaltsplatzhalter 2"/>
          <p:cNvSpPr>
            <a:spLocks noGrp="1"/>
          </p:cNvSpPr>
          <p:nvPr>
            <p:ph idx="1"/>
          </p:nvPr>
        </p:nvSpPr>
        <p:spPr>
          <a:xfrm>
            <a:off x="120073" y="1459014"/>
            <a:ext cx="12071927" cy="5468259"/>
          </a:xfrm>
        </p:spPr>
        <p:txBody>
          <a:bodyPr>
            <a:normAutofit fontScale="92500" lnSpcReduction="20000"/>
          </a:bodyPr>
          <a:lstStyle/>
          <a:p>
            <a:pPr marL="0" indent="0">
              <a:lnSpc>
                <a:spcPct val="120000"/>
              </a:lnSpc>
              <a:buNone/>
            </a:pPr>
            <a:endParaRPr lang="en-AU" dirty="0" smtClean="0"/>
          </a:p>
          <a:p>
            <a:pPr marL="0" indent="0">
              <a:lnSpc>
                <a:spcPct val="120000"/>
              </a:lnSpc>
              <a:buNone/>
            </a:pPr>
            <a:r>
              <a:rPr lang="en-AU" dirty="0" smtClean="0"/>
              <a:t>Common features of almost all Chinese travellers will make adaptations still necessary:</a:t>
            </a:r>
          </a:p>
          <a:p>
            <a:pPr>
              <a:lnSpc>
                <a:spcPct val="120000"/>
              </a:lnSpc>
              <a:buFontTx/>
              <a:buChar char="-"/>
            </a:pPr>
            <a:r>
              <a:rPr lang="en-AU" dirty="0" smtClean="0"/>
              <a:t>Money Rich, Time Poor – Make products shorter</a:t>
            </a:r>
          </a:p>
          <a:p>
            <a:pPr>
              <a:lnSpc>
                <a:spcPct val="120000"/>
              </a:lnSpc>
              <a:buFontTx/>
              <a:buChar char="-"/>
            </a:pPr>
            <a:r>
              <a:rPr lang="en-AU" dirty="0" smtClean="0"/>
              <a:t>Documentation – Nobody believes anything in China: Videos, Certificates, Proof on Website or in Social Media </a:t>
            </a:r>
          </a:p>
          <a:p>
            <a:pPr>
              <a:lnSpc>
                <a:spcPct val="120000"/>
              </a:lnSpc>
              <a:buFontTx/>
              <a:buChar char="-"/>
            </a:pPr>
            <a:r>
              <a:rPr lang="en-AU" dirty="0" smtClean="0"/>
              <a:t>Prestige – Give face, provide photo opportunity with (if needed self-made) celebrity, stress superlatives </a:t>
            </a:r>
          </a:p>
          <a:p>
            <a:pPr>
              <a:lnSpc>
                <a:spcPct val="120000"/>
              </a:lnSpc>
              <a:buFontTx/>
              <a:buChar char="-"/>
            </a:pPr>
            <a:r>
              <a:rPr lang="en-AU" dirty="0" smtClean="0"/>
              <a:t>Engagement for China – Proof of company/destination going the extra mile for Chinese visitors by trainings, special services </a:t>
            </a:r>
          </a:p>
          <a:p>
            <a:pPr>
              <a:lnSpc>
                <a:spcPct val="120000"/>
              </a:lnSpc>
              <a:buFontTx/>
              <a:buChar char="-"/>
            </a:pPr>
            <a:r>
              <a:rPr lang="en-AU" dirty="0" smtClean="0"/>
              <a:t>Connecting with China – Storytelling which connect local history, sights, and traditions with China</a:t>
            </a:r>
            <a:endParaRPr lang="en-US" dirty="0"/>
          </a:p>
          <a:p>
            <a:pPr marL="0" indent="0">
              <a:lnSpc>
                <a:spcPct val="120000"/>
              </a:lnSpc>
              <a:buNone/>
            </a:pPr>
            <a:endParaRPr lang="de-DE" dirty="0"/>
          </a:p>
        </p:txBody>
      </p:sp>
    </p:spTree>
    <p:extLst>
      <p:ext uri="{BB962C8B-B14F-4D97-AF65-F5344CB8AC3E}">
        <p14:creationId xmlns:p14="http://schemas.microsoft.com/office/powerpoint/2010/main" val="1314734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17641"/>
            <a:ext cx="12071927" cy="1325563"/>
          </a:xfrm>
        </p:spPr>
        <p:txBody>
          <a:bodyPr>
            <a:normAutofit/>
          </a:bodyPr>
          <a:lstStyle/>
          <a:p>
            <a:pPr algn="ctr"/>
            <a:r>
              <a:rPr lang="en-US" b="1" dirty="0" smtClean="0">
                <a:solidFill>
                  <a:prstClr val="black"/>
                </a:solidFill>
                <a:latin typeface="+mn-lt"/>
              </a:rPr>
              <a:t>New </a:t>
            </a:r>
            <a:r>
              <a:rPr lang="en-US" b="1" dirty="0" smtClean="0">
                <a:solidFill>
                  <a:prstClr val="black"/>
                </a:solidFill>
                <a:latin typeface="+mn-lt"/>
              </a:rPr>
              <a:t>trends</a:t>
            </a:r>
            <a:endParaRPr lang="de-DE" b="1" dirty="0">
              <a:latin typeface="+mn-lt"/>
            </a:endParaRPr>
          </a:p>
        </p:txBody>
      </p:sp>
      <p:cxnSp>
        <p:nvCxnSpPr>
          <p:cNvPr id="6"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59014"/>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 name="Inhaltsplatzhalter 2"/>
          <p:cNvSpPr>
            <a:spLocks noGrp="1"/>
          </p:cNvSpPr>
          <p:nvPr>
            <p:ph idx="1"/>
          </p:nvPr>
        </p:nvSpPr>
        <p:spPr>
          <a:xfrm>
            <a:off x="120073" y="1459014"/>
            <a:ext cx="12071927" cy="5468259"/>
          </a:xfrm>
        </p:spPr>
        <p:txBody>
          <a:bodyPr>
            <a:normAutofit fontScale="92500" lnSpcReduction="20000"/>
          </a:bodyPr>
          <a:lstStyle/>
          <a:p>
            <a:pPr marL="0" indent="0">
              <a:lnSpc>
                <a:spcPct val="120000"/>
              </a:lnSpc>
              <a:buNone/>
            </a:pPr>
            <a:endParaRPr lang="en-AU" dirty="0" smtClean="0"/>
          </a:p>
          <a:p>
            <a:pPr>
              <a:lnSpc>
                <a:spcPct val="120000"/>
              </a:lnSpc>
              <a:buFont typeface="Symbol" panose="05050102010706020507" pitchFamily="18" charset="2"/>
              <a:buChar char="-"/>
            </a:pPr>
            <a:r>
              <a:rPr lang="en-US" dirty="0"/>
              <a:t>Niche topics, themed tours and bespoke arrangements are becoming more important</a:t>
            </a:r>
            <a:br>
              <a:rPr lang="en-US" dirty="0"/>
            </a:br>
            <a:endParaRPr lang="en-US" dirty="0"/>
          </a:p>
          <a:p>
            <a:pPr>
              <a:lnSpc>
                <a:spcPct val="120000"/>
              </a:lnSpc>
              <a:buFont typeface="Symbol" panose="05050102010706020507" pitchFamily="18" charset="2"/>
              <a:buChar char="-"/>
            </a:pPr>
            <a:r>
              <a:rPr lang="en-US" dirty="0"/>
              <a:t>“Second Wave” travellers from China moving from “money rich and time poor” to “money and experience rich and time poor”</a:t>
            </a:r>
          </a:p>
          <a:p>
            <a:pPr>
              <a:lnSpc>
                <a:spcPct val="120000"/>
              </a:lnSpc>
              <a:buFont typeface="Symbol" panose="05050102010706020507" pitchFamily="18" charset="2"/>
              <a:buChar char="-"/>
            </a:pPr>
            <a:endParaRPr lang="en-US" dirty="0"/>
          </a:p>
          <a:p>
            <a:pPr>
              <a:lnSpc>
                <a:spcPct val="120000"/>
              </a:lnSpc>
              <a:buFont typeface="Symbol" panose="05050102010706020507" pitchFamily="18" charset="2"/>
              <a:buChar char="-"/>
            </a:pPr>
            <a:r>
              <a:rPr lang="en-US" dirty="0"/>
              <a:t>95% of affluent and travel-savvy “Second Wave” travellers have already been to </a:t>
            </a:r>
            <a:r>
              <a:rPr lang="en-US" dirty="0" smtClean="0"/>
              <a:t>most important Asian destinations (Thailand, Japan, South Korea)</a:t>
            </a:r>
            <a:endParaRPr lang="en-US" dirty="0"/>
          </a:p>
          <a:p>
            <a:pPr>
              <a:lnSpc>
                <a:spcPct val="120000"/>
              </a:lnSpc>
              <a:buFont typeface="Symbol" panose="05050102010706020507" pitchFamily="18" charset="2"/>
              <a:buChar char="-"/>
            </a:pPr>
            <a:endParaRPr lang="en-US" dirty="0"/>
          </a:p>
          <a:p>
            <a:pPr>
              <a:lnSpc>
                <a:spcPct val="120000"/>
              </a:lnSpc>
              <a:buFont typeface="Symbol" panose="05050102010706020507" pitchFamily="18" charset="2"/>
              <a:buChar char="-"/>
            </a:pPr>
            <a:r>
              <a:rPr lang="en-US" dirty="0"/>
              <a:t>Visa difficulties are becoming ever less of an issue, helping the development of special interest tours</a:t>
            </a:r>
          </a:p>
          <a:p>
            <a:pPr marL="0" indent="0">
              <a:lnSpc>
                <a:spcPct val="120000"/>
              </a:lnSpc>
              <a:buNone/>
            </a:pPr>
            <a:endParaRPr lang="de-DE" dirty="0"/>
          </a:p>
        </p:txBody>
      </p:sp>
    </p:spTree>
    <p:extLst>
      <p:ext uri="{BB962C8B-B14F-4D97-AF65-F5344CB8AC3E}">
        <p14:creationId xmlns:p14="http://schemas.microsoft.com/office/powerpoint/2010/main" val="3524171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4000" b="1" dirty="0" smtClean="0">
                <a:latin typeface="+mn-lt"/>
              </a:rPr>
              <a:t>China’s Outbound Tourism 2001-2019</a:t>
            </a:r>
            <a:endParaRPr lang="en-GB" sz="4000" b="1" dirty="0">
              <a:latin typeface="+mn-lt"/>
            </a:endParaRPr>
          </a:p>
        </p:txBody>
      </p:sp>
      <p:sp>
        <p:nvSpPr>
          <p:cNvPr id="5" name="Datumsplatzhalter 4"/>
          <p:cNvSpPr>
            <a:spLocks noGrp="1"/>
          </p:cNvSpPr>
          <p:nvPr>
            <p:ph type="dt" sz="half" idx="4294967295"/>
          </p:nvPr>
        </p:nvSpPr>
        <p:spPr/>
        <p:txBody>
          <a:bodyPr/>
          <a:lstStyle/>
          <a:p>
            <a:r>
              <a:rPr lang="fr-FR" sz="1350" kern="0" dirty="0">
                <a:solidFill>
                  <a:sysClr val="windowText" lastClr="000000"/>
                </a:solidFill>
              </a:rPr>
              <a:t> </a:t>
            </a:r>
            <a:endParaRPr lang="fr-FR" sz="1350" kern="0" dirty="0">
              <a:solidFill>
                <a:prstClr val="white"/>
              </a:solidFill>
            </a:endParaRP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108626" y="1459329"/>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414" y="1485034"/>
            <a:ext cx="10118386" cy="5372966"/>
          </a:xfrm>
        </p:spPr>
      </p:pic>
      <p:sp>
        <p:nvSpPr>
          <p:cNvPr id="7" name="Rechteck 6"/>
          <p:cNvSpPr/>
          <p:nvPr/>
        </p:nvSpPr>
        <p:spPr>
          <a:xfrm>
            <a:off x="2685534" y="2289106"/>
            <a:ext cx="3097427" cy="10791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a:stretch>
            <a:fillRect/>
          </a:stretch>
        </p:blipFill>
        <p:spPr>
          <a:xfrm>
            <a:off x="2685534" y="2289106"/>
            <a:ext cx="3087222" cy="1189786"/>
          </a:xfrm>
          <a:prstGeom prst="rect">
            <a:avLst/>
          </a:prstGeom>
        </p:spPr>
      </p:pic>
    </p:spTree>
    <p:extLst>
      <p:ext uri="{BB962C8B-B14F-4D97-AF65-F5344CB8AC3E}">
        <p14:creationId xmlns:p14="http://schemas.microsoft.com/office/powerpoint/2010/main" val="4039664200"/>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30</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1" y="1776469"/>
            <a:ext cx="11575915" cy="1138773"/>
          </a:xfrm>
          <a:prstGeom prst="rect">
            <a:avLst/>
          </a:prstGeom>
        </p:spPr>
        <p:txBody>
          <a:bodyPr wrap="square">
            <a:spAutoFit/>
          </a:bodyPr>
          <a:lstStyle/>
          <a:p>
            <a:endParaRPr lang="en-US" sz="2000" dirty="0" smtClean="0">
              <a:solidFill>
                <a:prstClr val="black"/>
              </a:solidFill>
            </a:endParaRPr>
          </a:p>
          <a:p>
            <a:endParaRPr lang="en-US" sz="2000" dirty="0">
              <a:solidFill>
                <a:prstClr val="black"/>
              </a:solidFill>
            </a:endParaRPr>
          </a:p>
          <a:p>
            <a:r>
              <a:rPr lang="en-US" sz="2800" dirty="0" smtClean="0">
                <a:solidFill>
                  <a:prstClr val="black"/>
                </a:solidFill>
              </a:rPr>
              <a:t> </a:t>
            </a:r>
            <a:endParaRPr lang="en-US" sz="2000" dirty="0">
              <a:solidFill>
                <a:prstClr val="black"/>
              </a:solidFill>
            </a:endParaRPr>
          </a:p>
        </p:txBody>
      </p:sp>
      <p:sp>
        <p:nvSpPr>
          <p:cNvPr id="13" name="Rectangle 11"/>
          <p:cNvSpPr>
            <a:spLocks noGrp="1"/>
          </p:cNvSpPr>
          <p:nvPr>
            <p:ph type="title"/>
          </p:nvPr>
        </p:nvSpPr>
        <p:spPr>
          <a:xfrm>
            <a:off x="0" y="178907"/>
            <a:ext cx="12191999"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Autofit/>
          </a:bodyPr>
          <a:lstStyle/>
          <a:p>
            <a:pPr algn="ctr">
              <a:lnSpc>
                <a:spcPct val="107000"/>
              </a:lnSpc>
              <a:spcAft>
                <a:spcPts val="800"/>
              </a:spcAft>
            </a:pPr>
            <a:r>
              <a:rPr lang="en-US" b="1" dirty="0" smtClean="0">
                <a:solidFill>
                  <a:prstClr val="black"/>
                </a:solidFill>
                <a:ea typeface="+mj-ea"/>
                <a:cs typeface="+mj-cs"/>
              </a:rPr>
              <a:t>Four traps </a:t>
            </a:r>
            <a:r>
              <a:rPr lang="en-US" b="1" dirty="0">
                <a:solidFill>
                  <a:prstClr val="black"/>
                </a:solidFill>
                <a:ea typeface="+mj-ea"/>
                <a:cs typeface="+mj-cs"/>
              </a:rPr>
              <a:t>to avoid </a:t>
            </a:r>
            <a:r>
              <a:rPr lang="en-US" b="1" dirty="0" smtClean="0">
                <a:solidFill>
                  <a:prstClr val="black"/>
                </a:solidFill>
                <a:ea typeface="+mj-ea"/>
                <a:cs typeface="+mj-cs"/>
              </a:rPr>
              <a:t>for </a:t>
            </a:r>
            <a:r>
              <a:rPr lang="en-US" b="1" dirty="0" smtClean="0">
                <a:solidFill>
                  <a:prstClr val="black"/>
                </a:solidFill>
                <a:ea typeface="+mj-ea"/>
                <a:cs typeface="+mj-cs"/>
              </a:rPr>
              <a:t>destinations </a:t>
            </a:r>
            <a:r>
              <a:rPr lang="en-US" b="1" dirty="0" smtClean="0">
                <a:solidFill>
                  <a:prstClr val="black"/>
                </a:solidFill>
                <a:ea typeface="+mj-ea"/>
                <a:cs typeface="+mj-cs"/>
              </a:rPr>
              <a:t>working </a:t>
            </a:r>
            <a:r>
              <a:rPr lang="en-US" b="1" dirty="0">
                <a:solidFill>
                  <a:prstClr val="black"/>
                </a:solidFill>
                <a:ea typeface="+mj-ea"/>
                <a:cs typeface="+mj-cs"/>
              </a:rPr>
              <a:t>with the Chinese outbound tourism market</a:t>
            </a: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851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2" name="Grafik 1"/>
          <p:cNvPicPr>
            <a:picLocks noChangeAspect="1"/>
          </p:cNvPicPr>
          <p:nvPr/>
        </p:nvPicPr>
        <p:blipFill>
          <a:blip r:embed="rId2"/>
          <a:stretch>
            <a:fillRect/>
          </a:stretch>
        </p:blipFill>
        <p:spPr>
          <a:xfrm>
            <a:off x="1441220" y="1812131"/>
            <a:ext cx="9309560" cy="4864246"/>
          </a:xfrm>
          <a:prstGeom prst="rect">
            <a:avLst/>
          </a:prstGeom>
        </p:spPr>
      </p:pic>
      <p:pic>
        <p:nvPicPr>
          <p:cNvPr id="3" name="Grafik 2"/>
          <p:cNvPicPr>
            <a:picLocks noChangeAspect="1"/>
          </p:cNvPicPr>
          <p:nvPr/>
        </p:nvPicPr>
        <p:blipFill>
          <a:blip r:embed="rId3"/>
          <a:stretch>
            <a:fillRect/>
          </a:stretch>
        </p:blipFill>
        <p:spPr>
          <a:xfrm>
            <a:off x="75728" y="1529048"/>
            <a:ext cx="1344355" cy="1090601"/>
          </a:xfrm>
          <a:prstGeom prst="rect">
            <a:avLst/>
          </a:prstGeom>
        </p:spPr>
      </p:pic>
    </p:spTree>
    <p:extLst>
      <p:ext uri="{BB962C8B-B14F-4D97-AF65-F5344CB8AC3E}">
        <p14:creationId xmlns:p14="http://schemas.microsoft.com/office/powerpoint/2010/main" val="2262082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8" name="Rectangle 11"/>
          <p:cNvSpPr>
            <a:spLocks noGrp="1"/>
          </p:cNvSpPr>
          <p:nvPr>
            <p:ph type="title"/>
          </p:nvPr>
        </p:nvSpPr>
        <p:spPr>
          <a:xfrm>
            <a:off x="1685693" y="377329"/>
            <a:ext cx="9144000" cy="9361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Autofit/>
          </a:bodyPr>
          <a:lstStyle/>
          <a:p>
            <a:pPr algn="ctr">
              <a:lnSpc>
                <a:spcPct val="107000"/>
              </a:lnSpc>
              <a:spcAft>
                <a:spcPts val="800"/>
              </a:spcAft>
            </a:pPr>
            <a:r>
              <a:rPr lang="en-US" b="1" dirty="0" smtClean="0">
                <a:solidFill>
                  <a:schemeClr val="tx1"/>
                </a:solidFill>
                <a:latin typeface="Helvetica" pitchFamily="2" charset="0"/>
                <a:cs typeface="Helvetica" pitchFamily="2" charset="0"/>
              </a:rPr>
              <a:t>Trap No. 1</a:t>
            </a:r>
            <a:endPar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31</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099766" y="1627585"/>
            <a:ext cx="8568235" cy="4893647"/>
          </a:xfrm>
          <a:prstGeom prst="rect">
            <a:avLst/>
          </a:prstGeom>
        </p:spPr>
        <p:txBody>
          <a:bodyPr wrap="square">
            <a:spAutoFit/>
          </a:bodyPr>
          <a:lstStyle/>
          <a:p>
            <a:endParaRPr lang="en-US" sz="2800" dirty="0"/>
          </a:p>
          <a:p>
            <a:r>
              <a:rPr lang="en-US" sz="2800" dirty="0"/>
              <a:t>The </a:t>
            </a:r>
            <a:r>
              <a:rPr lang="en-US" sz="2800" b="1" dirty="0" smtClean="0"/>
              <a:t>Florida*</a:t>
            </a:r>
            <a:r>
              <a:rPr lang="en-US" sz="2800" dirty="0" smtClean="0"/>
              <a:t> </a:t>
            </a:r>
            <a:r>
              <a:rPr lang="en-US" sz="2800" dirty="0"/>
              <a:t>trap </a:t>
            </a:r>
          </a:p>
          <a:p>
            <a:endParaRPr lang="en-US" sz="2800" dirty="0"/>
          </a:p>
          <a:p>
            <a:r>
              <a:rPr lang="en-US" sz="2800" dirty="0"/>
              <a:t>Telling the same story to all markets – what works for </a:t>
            </a:r>
            <a:r>
              <a:rPr lang="en-US" sz="2800" dirty="0" smtClean="0"/>
              <a:t>customers on the other side of the Atlantic, does </a:t>
            </a:r>
            <a:r>
              <a:rPr lang="en-US" sz="2800" dirty="0"/>
              <a:t>not work for those coming from the other side of the </a:t>
            </a:r>
            <a:r>
              <a:rPr lang="en-US" sz="2800" dirty="0" smtClean="0"/>
              <a:t>Pacific.</a:t>
            </a:r>
            <a:endParaRPr lang="en-US" sz="2800" dirty="0"/>
          </a:p>
          <a:p>
            <a:endParaRPr lang="en-US" sz="2800" dirty="0"/>
          </a:p>
          <a:p>
            <a:endParaRPr lang="en-US" sz="2000" dirty="0"/>
          </a:p>
          <a:p>
            <a:pPr lvl="0"/>
            <a:r>
              <a:rPr lang="en-US" sz="2000" dirty="0" smtClean="0">
                <a:solidFill>
                  <a:prstClr val="black"/>
                </a:solidFill>
              </a:rPr>
              <a:t>* Florida only gets 3% of all Chinese arrivals to USA</a:t>
            </a:r>
            <a:endParaRPr lang="en-US" sz="2800" i="1" dirty="0">
              <a:solidFill>
                <a:prstClr val="black"/>
              </a:solidFill>
            </a:endParaRPr>
          </a:p>
          <a:p>
            <a:endParaRPr lang="en-US" sz="2800" dirty="0" smtClean="0"/>
          </a:p>
          <a:p>
            <a:endParaRPr lang="en-US" sz="2800" i="1" dirty="0"/>
          </a:p>
          <a:p>
            <a:endParaRPr lang="en-US" sz="2000" dirty="0">
              <a:solidFill>
                <a:prstClr val="black"/>
              </a:solidFill>
            </a:endParaRP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0" y="1381507"/>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8174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32</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109494" y="2208021"/>
            <a:ext cx="8568235" cy="4031873"/>
          </a:xfrm>
          <a:prstGeom prst="rect">
            <a:avLst/>
          </a:prstGeom>
        </p:spPr>
        <p:txBody>
          <a:bodyPr wrap="square">
            <a:spAutoFit/>
          </a:bodyPr>
          <a:lstStyle/>
          <a:p>
            <a:r>
              <a:rPr lang="en-US" sz="2800" dirty="0" smtClean="0"/>
              <a:t>The</a:t>
            </a:r>
            <a:r>
              <a:rPr lang="en-US" sz="2800" b="1" dirty="0" smtClean="0"/>
              <a:t> </a:t>
            </a:r>
            <a:r>
              <a:rPr lang="en-US" sz="2800" b="1" dirty="0"/>
              <a:t>Maldives*, Mauritius**, Fiji &amp; Louis </a:t>
            </a:r>
            <a:r>
              <a:rPr lang="en-US" sz="2800" b="1" dirty="0" smtClean="0"/>
              <a:t>Vuitton </a:t>
            </a:r>
            <a:r>
              <a:rPr lang="en-US" sz="2800" dirty="0"/>
              <a:t>trap </a:t>
            </a:r>
          </a:p>
          <a:p>
            <a:endParaRPr lang="en-US" sz="2800" dirty="0"/>
          </a:p>
          <a:p>
            <a:r>
              <a:rPr lang="en-US" sz="2800" dirty="0"/>
              <a:t>Starting as a luxury destination, but lowering the prices under pressure from Chinese tour operators, losing bragging rights and accordingly visitors as the destinations appears to become </a:t>
            </a:r>
            <a:r>
              <a:rPr lang="en-US" sz="2800" i="1" dirty="0"/>
              <a:t>common</a:t>
            </a:r>
            <a:r>
              <a:rPr lang="en-US" sz="2800" dirty="0" smtClean="0"/>
              <a:t>.</a:t>
            </a:r>
          </a:p>
          <a:p>
            <a:endParaRPr lang="en-US" sz="2800" dirty="0"/>
          </a:p>
          <a:p>
            <a:r>
              <a:rPr lang="en-US" sz="2000" dirty="0"/>
              <a:t>* </a:t>
            </a:r>
            <a:r>
              <a:rPr lang="en-US" sz="2000" dirty="0" smtClean="0"/>
              <a:t>  Maldives </a:t>
            </a:r>
            <a:r>
              <a:rPr lang="en-US" sz="2000" dirty="0"/>
              <a:t>2015: 365,000 Chinese arrivals, 2017: 305,000 arrivals</a:t>
            </a:r>
            <a:br>
              <a:rPr lang="en-US" sz="2000" dirty="0"/>
            </a:br>
            <a:r>
              <a:rPr lang="en-US" sz="2000" dirty="0"/>
              <a:t>** Mauritius 2015: 90,000 Chinese arrivals, 2017: 60,000 </a:t>
            </a:r>
            <a:r>
              <a:rPr lang="en-US" sz="2000" dirty="0" smtClean="0"/>
              <a:t>arrivals</a:t>
            </a:r>
            <a:endParaRPr lang="en-US" sz="2800" i="1" dirty="0"/>
          </a:p>
          <a:p>
            <a:endParaRPr lang="en-US" sz="2000" dirty="0">
              <a:solidFill>
                <a:prstClr val="black"/>
              </a:solidFill>
            </a:endParaRPr>
          </a:p>
        </p:txBody>
      </p:sp>
      <p:sp>
        <p:nvSpPr>
          <p:cNvPr id="2" name="Titel 1"/>
          <p:cNvSpPr>
            <a:spLocks noGrp="1"/>
          </p:cNvSpPr>
          <p:nvPr>
            <p:ph type="title"/>
          </p:nvPr>
        </p:nvSpPr>
        <p:spPr/>
        <p:txBody>
          <a:bodyPr>
            <a:normAutofit/>
          </a:bodyPr>
          <a:lstStyle/>
          <a:p>
            <a:pPr algn="ctr"/>
            <a:r>
              <a:rPr lang="en-US" b="1" dirty="0" smtClean="0">
                <a:solidFill>
                  <a:prstClr val="black"/>
                </a:solidFill>
                <a:latin typeface="Helvetica" pitchFamily="2" charset="0"/>
                <a:ea typeface="+mn-ea"/>
                <a:cs typeface="Helvetica" pitchFamily="2" charset="0"/>
              </a:rPr>
              <a:t>Trap </a:t>
            </a:r>
            <a:r>
              <a:rPr lang="en-US" b="1" dirty="0">
                <a:solidFill>
                  <a:prstClr val="black"/>
                </a:solidFill>
                <a:latin typeface="Helvetica" pitchFamily="2" charset="0"/>
                <a:ea typeface="+mn-ea"/>
                <a:cs typeface="Helvetica" pitchFamily="2" charset="0"/>
              </a:rPr>
              <a:t>No. </a:t>
            </a:r>
            <a:r>
              <a:rPr lang="en-US" b="1" dirty="0" smtClean="0">
                <a:solidFill>
                  <a:prstClr val="black"/>
                </a:solidFill>
                <a:latin typeface="Helvetica" pitchFamily="2" charset="0"/>
                <a:ea typeface="+mn-ea"/>
                <a:cs typeface="Helvetica" pitchFamily="2" charset="0"/>
              </a:rPr>
              <a:t>2</a:t>
            </a:r>
            <a:endParaRPr lang="de-DE" dirty="0"/>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9227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33</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4991100" y="280741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 name="Rechteck 2"/>
          <p:cNvSpPr/>
          <p:nvPr/>
        </p:nvSpPr>
        <p:spPr>
          <a:xfrm>
            <a:off x="1838632" y="2014792"/>
            <a:ext cx="8514736" cy="4247317"/>
          </a:xfrm>
          <a:prstGeom prst="rect">
            <a:avLst/>
          </a:prstGeom>
        </p:spPr>
        <p:txBody>
          <a:bodyPr wrap="square">
            <a:spAutoFit/>
          </a:bodyPr>
          <a:lstStyle/>
          <a:p>
            <a:r>
              <a:rPr lang="en-US" sz="2800" dirty="0">
                <a:solidFill>
                  <a:prstClr val="black"/>
                </a:solidFill>
                <a:ea typeface="+mj-ea"/>
                <a:cs typeface="+mj-cs"/>
              </a:rPr>
              <a:t>The</a:t>
            </a:r>
            <a:r>
              <a:rPr lang="en-US" sz="2800" b="1" dirty="0">
                <a:solidFill>
                  <a:prstClr val="black"/>
                </a:solidFill>
                <a:ea typeface="+mj-ea"/>
                <a:cs typeface="+mj-cs"/>
              </a:rPr>
              <a:t> Sri Lanka, Nepal, Spain, Norway, Palau and many others </a:t>
            </a:r>
            <a:r>
              <a:rPr lang="en-US" sz="2800" dirty="0">
                <a:solidFill>
                  <a:prstClr val="black"/>
                </a:solidFill>
                <a:ea typeface="+mj-ea"/>
                <a:cs typeface="+mj-cs"/>
              </a:rPr>
              <a:t>trap </a:t>
            </a:r>
            <a:br>
              <a:rPr lang="en-US" sz="2800" dirty="0">
                <a:solidFill>
                  <a:prstClr val="black"/>
                </a:solidFill>
                <a:ea typeface="+mj-ea"/>
                <a:cs typeface="+mj-cs"/>
              </a:rPr>
            </a:br>
            <a:r>
              <a:rPr lang="en-US" sz="2800" dirty="0">
                <a:solidFill>
                  <a:prstClr val="black"/>
                </a:solidFill>
                <a:ea typeface="+mj-ea"/>
                <a:cs typeface="+mj-cs"/>
              </a:rPr>
              <a:t/>
            </a:r>
            <a:br>
              <a:rPr lang="en-US" sz="2800" dirty="0">
                <a:solidFill>
                  <a:prstClr val="black"/>
                </a:solidFill>
                <a:ea typeface="+mj-ea"/>
                <a:cs typeface="+mj-cs"/>
              </a:rPr>
            </a:br>
            <a:r>
              <a:rPr lang="en-US" sz="2800" dirty="0">
                <a:solidFill>
                  <a:prstClr val="black"/>
                </a:solidFill>
                <a:ea typeface="+mj-ea"/>
                <a:cs typeface="+mj-cs"/>
              </a:rPr>
              <a:t>Being successful in increasing arrival numbers by offering low prices for package tours, resulting in pushing out traditional markets and environmental destruction without earning much money or gaining satisfied Chinese customers in the process – </a:t>
            </a:r>
            <a:r>
              <a:rPr lang="en-US" sz="2800" dirty="0" smtClean="0">
                <a:solidFill>
                  <a:prstClr val="black"/>
                </a:solidFill>
                <a:ea typeface="+mj-ea"/>
                <a:cs typeface="+mj-cs"/>
              </a:rPr>
              <a:t>a dangerous process also for CAMBODIA. </a:t>
            </a:r>
            <a:r>
              <a:rPr lang="en-US" sz="2000" dirty="0">
                <a:solidFill>
                  <a:prstClr val="black"/>
                </a:solidFill>
                <a:ea typeface="+mj-ea"/>
                <a:cs typeface="+mj-cs"/>
              </a:rPr>
              <a:t/>
            </a:r>
            <a:br>
              <a:rPr lang="en-US" sz="2000" dirty="0">
                <a:solidFill>
                  <a:prstClr val="black"/>
                </a:solidFill>
                <a:ea typeface="+mj-ea"/>
                <a:cs typeface="+mj-cs"/>
              </a:rPr>
            </a:br>
            <a:endParaRPr lang="de-DE" dirty="0"/>
          </a:p>
        </p:txBody>
      </p:sp>
      <p:sp>
        <p:nvSpPr>
          <p:cNvPr id="6" name="Titel 5"/>
          <p:cNvSpPr>
            <a:spLocks noGrp="1"/>
          </p:cNvSpPr>
          <p:nvPr>
            <p:ph type="title"/>
          </p:nvPr>
        </p:nvSpPr>
        <p:spPr/>
        <p:txBody>
          <a:bodyPr/>
          <a:lstStyle/>
          <a:p>
            <a:pPr algn="ctr"/>
            <a:r>
              <a:rPr lang="en-US" b="1" dirty="0">
                <a:latin typeface="Helvetica" pitchFamily="2" charset="0"/>
                <a:cs typeface="Helvetica" pitchFamily="2" charset="0"/>
              </a:rPr>
              <a:t>Trap No. </a:t>
            </a:r>
            <a:r>
              <a:rPr lang="en-US" b="1" dirty="0" smtClean="0">
                <a:latin typeface="Helvetica" pitchFamily="2" charset="0"/>
                <a:cs typeface="Helvetica" pitchFamily="2" charset="0"/>
              </a:rPr>
              <a:t>3</a:t>
            </a:r>
            <a:endParaRPr lang="de-DE" dirty="0"/>
          </a:p>
        </p:txBody>
      </p:sp>
    </p:spTree>
    <p:extLst>
      <p:ext uri="{BB962C8B-B14F-4D97-AF65-F5344CB8AC3E}">
        <p14:creationId xmlns:p14="http://schemas.microsoft.com/office/powerpoint/2010/main" val="411917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34</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4991100" y="280741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 name="Titel 5"/>
          <p:cNvSpPr>
            <a:spLocks noGrp="1"/>
          </p:cNvSpPr>
          <p:nvPr>
            <p:ph type="title"/>
          </p:nvPr>
        </p:nvSpPr>
        <p:spPr/>
        <p:txBody>
          <a:bodyPr/>
          <a:lstStyle/>
          <a:p>
            <a:pPr algn="ctr"/>
            <a:r>
              <a:rPr lang="en-US" b="1" dirty="0">
                <a:solidFill>
                  <a:prstClr val="black"/>
                </a:solidFill>
                <a:latin typeface="Helvetica" pitchFamily="2" charset="0"/>
                <a:ea typeface="+mn-ea"/>
                <a:cs typeface="Helvetica" pitchFamily="2" charset="0"/>
              </a:rPr>
              <a:t>Trap No. 4</a:t>
            </a:r>
            <a:endParaRPr lang="de-DE" dirty="0"/>
          </a:p>
        </p:txBody>
      </p:sp>
      <p:sp>
        <p:nvSpPr>
          <p:cNvPr id="13" name="Rechteck 12"/>
          <p:cNvSpPr/>
          <p:nvPr/>
        </p:nvSpPr>
        <p:spPr>
          <a:xfrm>
            <a:off x="265471" y="1627586"/>
            <a:ext cx="11680723" cy="7294305"/>
          </a:xfrm>
          <a:prstGeom prst="rect">
            <a:avLst/>
          </a:prstGeom>
        </p:spPr>
        <p:txBody>
          <a:bodyPr wrap="square">
            <a:spAutoFit/>
          </a:bodyPr>
          <a:lstStyle/>
          <a:p>
            <a:r>
              <a:rPr lang="en-US" sz="2800" dirty="0" smtClean="0"/>
              <a:t>The </a:t>
            </a:r>
            <a:r>
              <a:rPr lang="en-US" sz="2800" b="1" dirty="0" smtClean="0"/>
              <a:t>many places </a:t>
            </a:r>
            <a:r>
              <a:rPr lang="en-US" sz="2800" dirty="0" smtClean="0"/>
              <a:t>trap – alienating locals </a:t>
            </a:r>
          </a:p>
          <a:p>
            <a:endParaRPr lang="en-US" sz="2800" dirty="0" smtClean="0"/>
          </a:p>
          <a:p>
            <a:r>
              <a:rPr lang="en-US" sz="2800" dirty="0" smtClean="0"/>
              <a:t>Many </a:t>
            </a:r>
            <a:r>
              <a:rPr lang="en-US" sz="2800" dirty="0"/>
              <a:t>destinations are suffering from </a:t>
            </a:r>
            <a:r>
              <a:rPr lang="en-US" sz="2800" dirty="0" smtClean="0"/>
              <a:t>overtourism, an </a:t>
            </a:r>
            <a:r>
              <a:rPr lang="en-US" sz="2800" dirty="0"/>
              <a:t>overflow of visitors </a:t>
            </a:r>
            <a:r>
              <a:rPr lang="en-US" sz="2800" dirty="0" smtClean="0"/>
              <a:t>or the pushing aside of the local tourism service providers by investors.</a:t>
            </a:r>
          </a:p>
          <a:p>
            <a:r>
              <a:rPr lang="en-US" sz="2800" dirty="0" smtClean="0"/>
              <a:t>Often </a:t>
            </a:r>
            <a:r>
              <a:rPr lang="en-US" sz="2800" dirty="0"/>
              <a:t>Chinese </a:t>
            </a:r>
            <a:r>
              <a:rPr lang="en-US" sz="2800" dirty="0" smtClean="0"/>
              <a:t>are </a:t>
            </a:r>
            <a:r>
              <a:rPr lang="en-US" sz="2800" dirty="0"/>
              <a:t>singled out as the main “problem</a:t>
            </a:r>
            <a:r>
              <a:rPr lang="en-US" sz="2800" dirty="0" smtClean="0"/>
              <a:t>”.</a:t>
            </a:r>
          </a:p>
          <a:p>
            <a:r>
              <a:rPr lang="en-US" sz="2800" dirty="0" smtClean="0"/>
              <a:t> </a:t>
            </a:r>
            <a:endParaRPr lang="en-US" sz="2800" dirty="0"/>
          </a:p>
          <a:p>
            <a:r>
              <a:rPr lang="en-US" sz="2800" dirty="0" smtClean="0"/>
              <a:t>“</a:t>
            </a:r>
            <a:r>
              <a:rPr lang="en-US" sz="2800" dirty="0"/>
              <a:t>The image of China in Cambodia has been affected by what’s happened in </a:t>
            </a:r>
            <a:r>
              <a:rPr lang="en-US" sz="2800" dirty="0" err="1"/>
              <a:t>Sihanoukville</a:t>
            </a:r>
            <a:r>
              <a:rPr lang="en-US" sz="2800" dirty="0"/>
              <a:t>,” says </a:t>
            </a:r>
            <a:r>
              <a:rPr lang="en-US" sz="2800" dirty="0" err="1"/>
              <a:t>Vannarith</a:t>
            </a:r>
            <a:r>
              <a:rPr lang="en-US" sz="2800" dirty="0"/>
              <a:t> </a:t>
            </a:r>
            <a:r>
              <a:rPr lang="en-US" sz="2800" dirty="0" err="1"/>
              <a:t>Chheang</a:t>
            </a:r>
            <a:r>
              <a:rPr lang="en-US" sz="2800" dirty="0"/>
              <a:t>, co-founder of the Cambodian Institute for Strategic Studies. </a:t>
            </a:r>
            <a:r>
              <a:rPr lang="en-US" sz="2800" dirty="0" smtClean="0"/>
              <a:t>“There </a:t>
            </a:r>
            <a:r>
              <a:rPr lang="en-US" sz="2800" dirty="0"/>
              <a:t>is rising anti-China rhetoric in Cambodia</a:t>
            </a:r>
            <a:r>
              <a:rPr lang="en-US" sz="2800" dirty="0" smtClean="0"/>
              <a:t>. .. It </a:t>
            </a:r>
            <a:r>
              <a:rPr lang="en-US" sz="2800" dirty="0"/>
              <a:t>is important for China to win the hearts of the Cambodian people. </a:t>
            </a:r>
            <a:endParaRPr lang="en-US" sz="2800" dirty="0" smtClean="0"/>
          </a:p>
          <a:p>
            <a:r>
              <a:rPr lang="en-US" sz="2800" dirty="0" smtClean="0"/>
              <a:t>If </a:t>
            </a:r>
            <a:r>
              <a:rPr lang="en-US" sz="2800" dirty="0"/>
              <a:t>China fails in Cambodia, it will fail in the region</a:t>
            </a:r>
            <a:r>
              <a:rPr lang="en-US" sz="2800" dirty="0" smtClean="0"/>
              <a:t>.” </a:t>
            </a:r>
          </a:p>
          <a:p>
            <a:r>
              <a:rPr lang="en-US" sz="2000" dirty="0" smtClean="0"/>
              <a:t>(South China Morning Post, August 7</a:t>
            </a:r>
            <a:r>
              <a:rPr lang="en-US" sz="2000" baseline="30000" dirty="0" smtClean="0"/>
              <a:t>th</a:t>
            </a:r>
            <a:r>
              <a:rPr lang="en-US" sz="2000" dirty="0" smtClean="0"/>
              <a:t>, 2018)</a:t>
            </a:r>
          </a:p>
          <a:p>
            <a:endParaRPr lang="en-US" sz="2800" dirty="0"/>
          </a:p>
          <a:p>
            <a:endParaRPr lang="en-US" sz="2800" dirty="0" smtClean="0"/>
          </a:p>
          <a:p>
            <a:endParaRPr lang="en-US" sz="2800" dirty="0"/>
          </a:p>
          <a:p>
            <a:endParaRPr lang="en-US" sz="2800" dirty="0"/>
          </a:p>
          <a:p>
            <a:endParaRPr lang="en-US" sz="2000" dirty="0">
              <a:solidFill>
                <a:prstClr val="black"/>
              </a:solidFill>
            </a:endParaRPr>
          </a:p>
        </p:txBody>
      </p:sp>
    </p:spTree>
    <p:extLst>
      <p:ext uri="{BB962C8B-B14F-4D97-AF65-F5344CB8AC3E}">
        <p14:creationId xmlns:p14="http://schemas.microsoft.com/office/powerpoint/2010/main" val="14374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691235" y="6556202"/>
            <a:ext cx="8154862" cy="4525963"/>
          </a:xfrm>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14" name="Fußzeilenplatzhalter 5"/>
          <p:cNvSpPr>
            <a:spLocks noGrp="1"/>
          </p:cNvSpPr>
          <p:nvPr>
            <p:ph type="ftr" sz="quarter" idx="11"/>
          </p:nvPr>
        </p:nvSpPr>
        <p:spPr/>
        <p:txBody>
          <a:bodyPr/>
          <a:lstStyle/>
          <a:p>
            <a:r>
              <a:rPr lang="en-US" smtClean="0">
                <a:solidFill>
                  <a:prstClr val="white"/>
                </a:solidFill>
              </a:rPr>
              <a:t>www.china-outbound.com</a:t>
            </a:r>
            <a:endParaRPr lang="en-US" dirty="0" smtClean="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35</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4991100" y="280741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cxnSp>
        <p:nvCxnSpPr>
          <p:cNvPr id="12" name="Straight Connector 10">
            <a:extLst>
              <a:ext uri="{FF2B5EF4-FFF2-40B4-BE49-F238E27FC236}">
                <a16:creationId xmlns:a16="http://schemas.microsoft.com/office/drawing/2014/main" xmlns="" id="{C8A68296-D338-4032-A136-74699F5D97D3}"/>
              </a:ext>
            </a:extLst>
          </p:cNvPr>
          <p:cNvCxnSpPr>
            <a:cxnSpLocks/>
          </p:cNvCxnSpPr>
          <p:nvPr/>
        </p:nvCxnSpPr>
        <p:spPr>
          <a:xfrm>
            <a:off x="0" y="1489662"/>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 name="Titel 5"/>
          <p:cNvSpPr>
            <a:spLocks noGrp="1"/>
          </p:cNvSpPr>
          <p:nvPr>
            <p:ph type="title"/>
          </p:nvPr>
        </p:nvSpPr>
        <p:spPr/>
        <p:txBody>
          <a:bodyPr/>
          <a:lstStyle/>
          <a:p>
            <a:pPr algn="ctr"/>
            <a:r>
              <a:rPr lang="en-US" b="1" dirty="0" smtClean="0">
                <a:solidFill>
                  <a:prstClr val="black"/>
                </a:solidFill>
                <a:latin typeface="Helvetica" pitchFamily="2" charset="0"/>
                <a:ea typeface="+mn-ea"/>
                <a:cs typeface="Helvetica" pitchFamily="2" charset="0"/>
              </a:rPr>
              <a:t>The Chinese Market Success Ladder</a:t>
            </a:r>
            <a:endParaRPr lang="de-DE" dirty="0"/>
          </a:p>
        </p:txBody>
      </p:sp>
      <p:sp>
        <p:nvSpPr>
          <p:cNvPr id="13" name="Rechteck 12"/>
          <p:cNvSpPr/>
          <p:nvPr/>
        </p:nvSpPr>
        <p:spPr>
          <a:xfrm>
            <a:off x="628074" y="1627586"/>
            <a:ext cx="10039928" cy="4708981"/>
          </a:xfrm>
          <a:prstGeom prst="rect">
            <a:avLst/>
          </a:prstGeom>
        </p:spPr>
        <p:txBody>
          <a:bodyPr wrap="square">
            <a:spAutoFit/>
          </a:bodyPr>
          <a:lstStyle/>
          <a:p>
            <a:r>
              <a:rPr lang="en-US" sz="2800" dirty="0" smtClean="0"/>
              <a:t>Six steps </a:t>
            </a:r>
            <a:r>
              <a:rPr lang="en-US" sz="2800" dirty="0"/>
              <a:t>up the ladder to success in the Chinese market: </a:t>
            </a:r>
            <a:endParaRPr lang="en-US" sz="2800" dirty="0" smtClean="0"/>
          </a:p>
          <a:p>
            <a:endParaRPr lang="en-US" sz="2800" dirty="0"/>
          </a:p>
          <a:p>
            <a:r>
              <a:rPr lang="en-US" sz="2800" i="1" dirty="0" smtClean="0"/>
              <a:t>Higher </a:t>
            </a:r>
            <a:r>
              <a:rPr lang="en-US" sz="2800" i="1" dirty="0"/>
              <a:t>arrival numbers </a:t>
            </a:r>
            <a:r>
              <a:rPr lang="en-US" sz="2800" i="1" dirty="0">
                <a:sym typeface="Wingdings" panose="05000000000000000000" pitchFamily="2" charset="2"/>
              </a:rPr>
              <a:t></a:t>
            </a:r>
            <a:r>
              <a:rPr lang="en-US" sz="2800" i="1" dirty="0"/>
              <a:t> </a:t>
            </a:r>
          </a:p>
          <a:p>
            <a:r>
              <a:rPr lang="en-US" sz="2800" i="1" dirty="0"/>
              <a:t>Higher number of overnights </a:t>
            </a:r>
            <a:r>
              <a:rPr lang="en-US" sz="2800" i="1" dirty="0">
                <a:sym typeface="Wingdings" panose="05000000000000000000" pitchFamily="2" charset="2"/>
              </a:rPr>
              <a:t> </a:t>
            </a:r>
          </a:p>
          <a:p>
            <a:r>
              <a:rPr lang="en-US" sz="2800" i="1" dirty="0">
                <a:sym typeface="Wingdings" panose="05000000000000000000" pitchFamily="2" charset="2"/>
              </a:rPr>
              <a:t>H</a:t>
            </a:r>
            <a:r>
              <a:rPr lang="en-US" sz="2800" i="1" dirty="0"/>
              <a:t>igher level of spending per visitor per trip</a:t>
            </a:r>
            <a:r>
              <a:rPr lang="en-US" sz="2800" i="1" dirty="0">
                <a:sym typeface="Wingdings" panose="05000000000000000000" pitchFamily="2" charset="2"/>
              </a:rPr>
              <a:t></a:t>
            </a:r>
            <a:r>
              <a:rPr lang="en-US" sz="2800" i="1" dirty="0"/>
              <a:t> </a:t>
            </a:r>
          </a:p>
          <a:p>
            <a:r>
              <a:rPr lang="en-US" sz="2800" i="1" dirty="0"/>
              <a:t>Higher margin </a:t>
            </a:r>
            <a:r>
              <a:rPr lang="en-US" sz="2800" i="1" dirty="0">
                <a:sym typeface="Wingdings" panose="05000000000000000000" pitchFamily="2" charset="2"/>
              </a:rPr>
              <a:t></a:t>
            </a:r>
            <a:r>
              <a:rPr lang="en-US" sz="2800" i="1" dirty="0"/>
              <a:t> </a:t>
            </a:r>
          </a:p>
          <a:p>
            <a:r>
              <a:rPr lang="en-US" sz="2800" i="1" dirty="0"/>
              <a:t>higher level of satisfied Chinese visitors, </a:t>
            </a:r>
          </a:p>
          <a:p>
            <a:r>
              <a:rPr lang="en-US" sz="2800" i="1" dirty="0"/>
              <a:t>recommending the destination to their </a:t>
            </a:r>
            <a:r>
              <a:rPr lang="en-US" sz="2800" i="1" dirty="0" smtClean="0"/>
              <a:t>peers</a:t>
            </a:r>
            <a:r>
              <a:rPr lang="en-US" sz="2800" i="1" dirty="0" smtClean="0">
                <a:sym typeface="Wingdings" panose="05000000000000000000" pitchFamily="2" charset="2"/>
              </a:rPr>
              <a:t> </a:t>
            </a:r>
          </a:p>
          <a:p>
            <a:r>
              <a:rPr lang="en-US" sz="2800" i="1" dirty="0" smtClean="0">
                <a:sym typeface="Wingdings" panose="05000000000000000000" pitchFamily="2" charset="2"/>
              </a:rPr>
              <a:t>Non-alienated locals</a:t>
            </a:r>
            <a:r>
              <a:rPr lang="en-US" sz="2800" i="1" dirty="0" smtClean="0"/>
              <a:t>.</a:t>
            </a:r>
            <a:endParaRPr lang="en-US" sz="2800" i="1" dirty="0"/>
          </a:p>
          <a:p>
            <a:endParaRPr lang="en-US" sz="2800" i="1" dirty="0"/>
          </a:p>
          <a:p>
            <a:endParaRPr lang="en-US" sz="2000" dirty="0">
              <a:solidFill>
                <a:prstClr val="black"/>
              </a:solidFill>
            </a:endParaRPr>
          </a:p>
        </p:txBody>
      </p:sp>
      <p:pic>
        <p:nvPicPr>
          <p:cNvPr id="15" name="Grafik 14"/>
          <p:cNvPicPr>
            <a:picLocks noChangeAspect="1"/>
          </p:cNvPicPr>
          <p:nvPr/>
        </p:nvPicPr>
        <p:blipFill>
          <a:blip r:embed="rId2"/>
          <a:stretch>
            <a:fillRect/>
          </a:stretch>
        </p:blipFill>
        <p:spPr>
          <a:xfrm>
            <a:off x="8153400" y="2513891"/>
            <a:ext cx="2395538" cy="2618379"/>
          </a:xfrm>
          <a:prstGeom prst="rect">
            <a:avLst/>
          </a:prstGeom>
        </p:spPr>
      </p:pic>
    </p:spTree>
    <p:extLst>
      <p:ext uri="{BB962C8B-B14F-4D97-AF65-F5344CB8AC3E}">
        <p14:creationId xmlns:p14="http://schemas.microsoft.com/office/powerpoint/2010/main" val="4248845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269" y="375635"/>
            <a:ext cx="11519338" cy="1325563"/>
          </a:xfrm>
        </p:spPr>
        <p:txBody>
          <a:bodyPr/>
          <a:lstStyle/>
          <a:p>
            <a:pPr algn="ctr"/>
            <a:r>
              <a:rPr lang="en-GB" sz="4000" b="1" dirty="0" smtClean="0"/>
              <a:t>China’s Outbound Tourism 2019-2030 </a:t>
            </a:r>
            <a:r>
              <a:rPr lang="en-GB" sz="2400" b="1" dirty="0" smtClean="0"/>
              <a:t>(COTRI Forecast)</a:t>
            </a:r>
            <a:endParaRPr lang="en-GB" b="1" dirty="0"/>
          </a:p>
        </p:txBody>
      </p:sp>
      <p:sp>
        <p:nvSpPr>
          <p:cNvPr id="5" name="Datumsplatzhalter 4"/>
          <p:cNvSpPr>
            <a:spLocks noGrp="1"/>
          </p:cNvSpPr>
          <p:nvPr>
            <p:ph type="dt" sz="half" idx="4294967295"/>
          </p:nvPr>
        </p:nvSpPr>
        <p:spPr/>
        <p:txBody>
          <a:bodyPr/>
          <a:lstStyle/>
          <a:p>
            <a:r>
              <a:rPr lang="fr-FR" sz="1350" kern="0" dirty="0">
                <a:solidFill>
                  <a:sysClr val="windowText" lastClr="000000"/>
                </a:solidFill>
              </a:rPr>
              <a:t> </a:t>
            </a:r>
            <a:endParaRPr lang="fr-FR" sz="1350" kern="0" dirty="0">
              <a:solidFill>
                <a:prstClr val="white"/>
              </a:solidFill>
            </a:endParaRP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108626" y="1459329"/>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graphicFrame>
        <p:nvGraphicFramePr>
          <p:cNvPr id="8" name="Inhaltsplatzhalter 7"/>
          <p:cNvGraphicFramePr>
            <a:graphicFrameLocks noGrp="1"/>
          </p:cNvGraphicFramePr>
          <p:nvPr>
            <p:ph idx="1"/>
            <p:extLst/>
          </p:nvPr>
        </p:nvGraphicFramePr>
        <p:xfrm>
          <a:off x="108626" y="1459329"/>
          <a:ext cx="11833992" cy="5262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997429"/>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6263BA3-2B9B-4A11-B922-5487A3792D5F}"/>
              </a:ext>
            </a:extLst>
          </p:cNvPr>
          <p:cNvSpPr>
            <a:spLocks noGrp="1"/>
          </p:cNvSpPr>
          <p:nvPr>
            <p:ph type="ftr" sz="quarter" idx="11"/>
          </p:nvPr>
        </p:nvSpPr>
        <p:spPr>
          <a:xfrm>
            <a:off x="4038600" y="6356350"/>
            <a:ext cx="4114799" cy="365125"/>
          </a:xfrm>
        </p:spPr>
        <p:txBody>
          <a:bodyPr/>
          <a:lstStyle/>
          <a:p>
            <a:r>
              <a:rPr lang="en-US"/>
              <a:t>www.china-outbound.com</a:t>
            </a:r>
          </a:p>
        </p:txBody>
      </p:sp>
      <p:sp>
        <p:nvSpPr>
          <p:cNvPr id="13" name="Rectangle 12">
            <a:extLst>
              <a:ext uri="{FF2B5EF4-FFF2-40B4-BE49-F238E27FC236}">
                <a16:creationId xmlns:a16="http://schemas.microsoft.com/office/drawing/2014/main" xmlns="" id="{66136E97-EEA2-43C0-B919-40C6B551A804}"/>
              </a:ext>
            </a:extLst>
          </p:cNvPr>
          <p:cNvSpPr/>
          <p:nvPr/>
        </p:nvSpPr>
        <p:spPr>
          <a:xfrm>
            <a:off x="255371" y="403932"/>
            <a:ext cx="6243752" cy="496996"/>
          </a:xfrm>
          <a:prstGeom prst="rect">
            <a:avLst/>
          </a:prstGeom>
        </p:spPr>
        <p:txBody>
          <a:bodyPr wrap="square">
            <a:spAutoFit/>
          </a:bodyPr>
          <a:lstStyle/>
          <a:p>
            <a:pPr algn="just">
              <a:lnSpc>
                <a:spcPct val="150000"/>
              </a:lnSpc>
              <a:spcBef>
                <a:spcPts val="600"/>
              </a:spcBef>
            </a:pPr>
            <a:r>
              <a:rPr lang="en-US" sz="2000" b="1" cap="small" spc="25" dirty="0">
                <a:latin typeface="Arial" panose="020B0604020202020204" pitchFamily="34" charset="0"/>
                <a:ea typeface="MS Mincho" panose="02020609040205080304" pitchFamily="49" charset="-128"/>
                <a:cs typeface="Arial" panose="020B0604020202020204" pitchFamily="34" charset="0"/>
              </a:rPr>
              <a:t>Top 15 Most </a:t>
            </a:r>
            <a:r>
              <a:rPr lang="en-US" sz="2000" b="1" cap="small" spc="25" dirty="0" smtClean="0">
                <a:latin typeface="Arial" panose="020B0604020202020204" pitchFamily="34" charset="0"/>
                <a:ea typeface="MS Mincho" panose="02020609040205080304" pitchFamily="49" charset="-128"/>
                <a:cs typeface="Arial" panose="020B0604020202020204" pitchFamily="34" charset="0"/>
              </a:rPr>
              <a:t>Visited Destinations 2011-2018</a:t>
            </a:r>
            <a:endParaRPr lang="x-none" sz="2000" b="1" cap="small" spc="25" dirty="0">
              <a:latin typeface="Arial" panose="020B0604020202020204" pitchFamily="34" charset="0"/>
              <a:ea typeface="MS Mincho" panose="02020609040205080304" pitchFamily="49" charset="-128"/>
              <a:cs typeface="Arial" panose="020B0604020202020204"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1405483399"/>
              </p:ext>
            </p:extLst>
          </p:nvPr>
        </p:nvGraphicFramePr>
        <p:xfrm>
          <a:off x="255371" y="1267744"/>
          <a:ext cx="9596550" cy="3963284"/>
        </p:xfrm>
        <a:graphic>
          <a:graphicData uri="http://schemas.openxmlformats.org/drawingml/2006/table">
            <a:tbl>
              <a:tblPr firstRow="1" firstCol="1" bandRow="1"/>
              <a:tblGrid>
                <a:gridCol w="507021"/>
                <a:gridCol w="1182385"/>
                <a:gridCol w="1129592"/>
                <a:gridCol w="1129592"/>
                <a:gridCol w="1129592"/>
                <a:gridCol w="1129592"/>
                <a:gridCol w="1129592"/>
                <a:gridCol w="1129592"/>
                <a:gridCol w="1129592"/>
              </a:tblGrid>
              <a:tr h="248244">
                <a:tc>
                  <a:txBody>
                    <a:bodyPr/>
                    <a:lstStyle/>
                    <a:p>
                      <a:pPr marL="0" marR="0" algn="just">
                        <a:spcBef>
                          <a:spcPts val="600"/>
                        </a:spcBef>
                        <a:spcAft>
                          <a:spcPts val="0"/>
                        </a:spcAft>
                      </a:pPr>
                      <a:r>
                        <a:rPr lang="en-GB" sz="1200" b="1" dirty="0">
                          <a:solidFill>
                            <a:srgbClr val="FFFFFF"/>
                          </a:solidFill>
                          <a:effectLst/>
                          <a:latin typeface="Calibri  (Überschriften)"/>
                          <a:ea typeface="MS Mincho" panose="02020609040205080304" pitchFamily="49" charset="-128"/>
                          <a:cs typeface="Calibri Light" panose="020F0302020204030204" pitchFamily="34" charset="0"/>
                        </a:rPr>
                        <a:t> </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dirty="0">
                          <a:solidFill>
                            <a:srgbClr val="FFFFFF"/>
                          </a:solidFill>
                          <a:effectLst/>
                          <a:latin typeface="Calibri  (Überschriften)"/>
                          <a:ea typeface="MS Mincho" panose="02020609040205080304" pitchFamily="49" charset="-128"/>
                          <a:cs typeface="Calibri Light" panose="020F0302020204030204" pitchFamily="34" charset="0"/>
                        </a:rPr>
                        <a:t>2011</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2012</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2013</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2014</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2015</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2016</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dirty="0">
                          <a:solidFill>
                            <a:srgbClr val="FFFFFF"/>
                          </a:solidFill>
                          <a:effectLst/>
                          <a:latin typeface="Calibri  (Überschriften)"/>
                          <a:ea typeface="MS Mincho" panose="02020609040205080304" pitchFamily="49" charset="-128"/>
                          <a:cs typeface="Calibri Light" panose="020F0302020204030204" pitchFamily="34" charset="0"/>
                        </a:rPr>
                        <a:t>2017</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2018</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Hong Kong</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Hong Kong</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Hong Kong</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Hong Kong</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Hong Kong</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Hong Kong</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Hong Kong</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Hong Kong</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2</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Macau</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Macau</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Macau</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Macau</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Macau</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Macau</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Macau</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Macau</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r>
              <a:tr h="228190">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3</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South Korea</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South Korea</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Thailand</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South Korea</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Thailand</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Thailand</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Thailand</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Thailand</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r h="23717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4</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Taiwan</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Thailand</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South Korea</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Thailand</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South Korea</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South Korea</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Japan</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Japan</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r>
              <a:tr h="246656">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5</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Thailand</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Taiwan</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Taiwan</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Taiwan</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Japan</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Japan</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South Korea</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Vietnam</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r h="246657">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6</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Singapore</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Singapore</a:t>
                      </a:r>
                      <a:endParaRPr lang="en-US" sz="1400" baseline="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Singapore</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Japan</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Taiwan</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Taiwan</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Vietnam</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South Korea</a:t>
                      </a:r>
                      <a:endParaRPr lang="en-US" sz="14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7</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defTabSz="914400" rtl="0" eaLnBrk="1" latinLnBrk="0" hangingPunct="1">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Vietnam</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defTabSz="914400" rtl="0" eaLnBrk="1" latinLnBrk="0" hangingPunct="1">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Malaysia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defTabSz="914400" rtl="0" eaLnBrk="1" latinLnBrk="0" hangingPunct="1">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Vietnam</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USA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USA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Singapore</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8</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Malaysia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Vietnam</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France</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Singapore</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Singapore</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9</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Japan</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Malaysia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Italy</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Vietnam</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Italy</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Malaysia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10</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Vietnam</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Singapore</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Singapore</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Malaysia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Taiwan</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Taiwan</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11</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Japan</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Japan</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Malaysia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Vietnam</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Malaysia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Italy</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12</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Malaysia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France</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13</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Russia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Russia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Russia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Indonesia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Indonesia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Indonesia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r h="236421">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14</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Indonesia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Indonesia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Germany</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400" b="1" dirty="0">
                          <a:solidFill>
                            <a:srgbClr val="FF0000"/>
                          </a:solidFill>
                          <a:effectLst/>
                          <a:latin typeface="Calibri  (Überschriften)"/>
                          <a:ea typeface="MS Mincho" panose="02020609040205080304" pitchFamily="49" charset="-128"/>
                          <a:cs typeface="Calibri Light" panose="020F0302020204030204" pitchFamily="34" charset="0"/>
                        </a:rPr>
                        <a:t>Cambodia</a:t>
                      </a:r>
                      <a:endParaRPr lang="en-US" sz="1600" b="1" dirty="0">
                        <a:solidFill>
                          <a:srgbClr val="FF0000"/>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r>
              <a:tr h="392156">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15</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Australia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Indonesia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Indonesia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rPr>
                        <a:t>Indonesia</a:t>
                      </a:r>
                      <a:endParaRPr lang="en-US" sz="1200" kern="1200" baseline="0" dirty="0">
                        <a:solidFill>
                          <a:schemeClr val="accent2">
                            <a:lumMod val="50000"/>
                          </a:schemeClr>
                        </a:solidFill>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Switzerland</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Russia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Russia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Russia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r>
            </a:tbl>
          </a:graphicData>
        </a:graphic>
      </p:graphicFrame>
      <p:sp>
        <p:nvSpPr>
          <p:cNvPr id="6" name="Rectangle 12">
            <a:extLst>
              <a:ext uri="{FF2B5EF4-FFF2-40B4-BE49-F238E27FC236}">
                <a16:creationId xmlns:a16="http://schemas.microsoft.com/office/drawing/2014/main" xmlns=""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14">
            <a:extLst>
              <a:ext uri="{FF2B5EF4-FFF2-40B4-BE49-F238E27FC236}">
                <a16:creationId xmlns:a16="http://schemas.microsoft.com/office/drawing/2014/main" xmlns=""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8" name="Datumsplatzhalter 5">
            <a:extLst>
              <a:ext uri="{FF2B5EF4-FFF2-40B4-BE49-F238E27FC236}">
                <a16:creationId xmlns:a16="http://schemas.microsoft.com/office/drawing/2014/main" xmlns="" id="{6B67B000-2C76-45CB-A416-2819BD3B9685}"/>
              </a:ext>
            </a:extLst>
          </p:cNvPr>
          <p:cNvSpPr>
            <a:spLocks noGrp="1"/>
          </p:cNvSpPr>
          <p:nvPr>
            <p:ph type="dt" sz="half" idx="10"/>
          </p:nvPr>
        </p:nvSpPr>
        <p:spPr>
          <a:xfrm>
            <a:off x="7234209" y="6450883"/>
            <a:ext cx="3140381" cy="365125"/>
          </a:xfrm>
        </p:spPr>
        <p:txBody>
          <a:bodyPr/>
          <a:lstStyle/>
          <a:p>
            <a:pPr algn="r"/>
            <a:r>
              <a:rPr lang="en-US" dirty="0" smtClean="0">
                <a:solidFill>
                  <a:schemeClr val="tx1"/>
                </a:solidFill>
              </a:rPr>
              <a:t>2019</a:t>
            </a:r>
            <a:endParaRPr lang="en-US" dirty="0">
              <a:solidFill>
                <a:schemeClr val="tx1"/>
              </a:solidFill>
            </a:endParaRPr>
          </a:p>
        </p:txBody>
      </p:sp>
      <p:sp>
        <p:nvSpPr>
          <p:cNvPr id="9" name="Fußzeilenplatzhalter 3">
            <a:extLst>
              <a:ext uri="{FF2B5EF4-FFF2-40B4-BE49-F238E27FC236}">
                <a16:creationId xmlns:a16="http://schemas.microsoft.com/office/drawing/2014/main" xmlns=""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114933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05E2310-685B-42B6-BB88-72CB1E1A5254}"/>
              </a:ext>
            </a:extLst>
          </p:cNvPr>
          <p:cNvSpPr>
            <a:spLocks noGrp="1"/>
          </p:cNvSpPr>
          <p:nvPr>
            <p:ph type="ftr" sz="quarter" idx="11"/>
          </p:nvPr>
        </p:nvSpPr>
        <p:spPr/>
        <p:txBody>
          <a:bodyPr/>
          <a:lstStyle/>
          <a:p>
            <a:r>
              <a:rPr lang="en-US"/>
              <a:t>www.china-outbound.com</a:t>
            </a:r>
          </a:p>
        </p:txBody>
      </p:sp>
      <p:sp>
        <p:nvSpPr>
          <p:cNvPr id="13" name="Rectangle 12">
            <a:extLst>
              <a:ext uri="{FF2B5EF4-FFF2-40B4-BE49-F238E27FC236}">
                <a16:creationId xmlns:a16="http://schemas.microsoft.com/office/drawing/2014/main" xmlns="" id="{4FB0B66B-5BF7-40DA-AC73-7790C187D020}"/>
              </a:ext>
            </a:extLst>
          </p:cNvPr>
          <p:cNvSpPr/>
          <p:nvPr/>
        </p:nvSpPr>
        <p:spPr>
          <a:xfrm>
            <a:off x="8804399" y="4863791"/>
            <a:ext cx="4709886" cy="646331"/>
          </a:xfrm>
          <a:prstGeom prst="rect">
            <a:avLst/>
          </a:prstGeom>
        </p:spPr>
        <p:txBody>
          <a:bodyPr wrap="square">
            <a:spAutoFit/>
          </a:bodyPr>
          <a:lstStyle/>
          <a:p>
            <a:pPr algn="just"/>
            <a:r>
              <a:rPr lang="en-GB" dirty="0" smtClean="0">
                <a:latin typeface="Calibri" panose="020F0502020204030204" pitchFamily="34" charset="0"/>
                <a:ea typeface="Times New Roman" panose="02020603050405020304" pitchFamily="18" charset="0"/>
                <a:cs typeface="Times New Roman" panose="02020603050405020304" pitchFamily="18" charset="0"/>
              </a:rPr>
              <a:t>2018 Spending per trip </a:t>
            </a:r>
            <a:r>
              <a:rPr lang="en-GB" b="1" i="1" dirty="0" smtClean="0">
                <a:latin typeface="Calibri" panose="020F0502020204030204" pitchFamily="34" charset="0"/>
                <a:ea typeface="Times New Roman" panose="02020603050405020304" pitchFamily="18" charset="0"/>
                <a:cs typeface="Times New Roman" panose="02020603050405020304" pitchFamily="18" charset="0"/>
              </a:rPr>
              <a:t>USD 1,700 </a:t>
            </a:r>
          </a:p>
          <a:p>
            <a:pPr algn="just"/>
            <a:endParaRPr lang="en-GB" dirty="0"/>
          </a:p>
        </p:txBody>
      </p:sp>
      <p:sp>
        <p:nvSpPr>
          <p:cNvPr id="14" name="Textfeld 12">
            <a:extLst>
              <a:ext uri="{FF2B5EF4-FFF2-40B4-BE49-F238E27FC236}">
                <a16:creationId xmlns:a16="http://schemas.microsoft.com/office/drawing/2014/main" xmlns="" id="{B3CFB6DF-138C-46FB-AEF8-A32B2F6530E1}"/>
              </a:ext>
            </a:extLst>
          </p:cNvPr>
          <p:cNvSpPr txBox="1"/>
          <p:nvPr/>
        </p:nvSpPr>
        <p:spPr>
          <a:xfrm>
            <a:off x="596330" y="5635684"/>
            <a:ext cx="4766768" cy="430887"/>
          </a:xfrm>
          <a:prstGeom prst="rect">
            <a:avLst/>
          </a:prstGeom>
          <a:noFill/>
        </p:spPr>
        <p:txBody>
          <a:bodyPr wrap="square" rtlCol="0">
            <a:spAutoFit/>
          </a:bodyPr>
          <a:lstStyle/>
          <a:p>
            <a:r>
              <a:rPr lang="en-US" sz="1100" dirty="0"/>
              <a:t>Source: </a:t>
            </a:r>
            <a:r>
              <a:rPr lang="en-US" sz="1100" dirty="0" smtClean="0"/>
              <a:t>COTRI ANALYTICS  </a:t>
            </a:r>
          </a:p>
          <a:p>
            <a:r>
              <a:rPr lang="en-US" sz="1100" dirty="0" smtClean="0"/>
              <a:t>UNWTO Tourism Highlights 2011-2018</a:t>
            </a:r>
            <a:endParaRPr lang="en-US" sz="1100" dirty="0"/>
          </a:p>
        </p:txBody>
      </p:sp>
      <p:sp>
        <p:nvSpPr>
          <p:cNvPr id="8" name="Rectangle 12">
            <a:extLst>
              <a:ext uri="{FF2B5EF4-FFF2-40B4-BE49-F238E27FC236}">
                <a16:creationId xmlns:a16="http://schemas.microsoft.com/office/drawing/2014/main" xmlns=""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14">
            <a:extLst>
              <a:ext uri="{FF2B5EF4-FFF2-40B4-BE49-F238E27FC236}">
                <a16:creationId xmlns:a16="http://schemas.microsoft.com/office/drawing/2014/main" xmlns=""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1" name="Datumsplatzhalter 5">
            <a:extLst>
              <a:ext uri="{FF2B5EF4-FFF2-40B4-BE49-F238E27FC236}">
                <a16:creationId xmlns:a16="http://schemas.microsoft.com/office/drawing/2014/main" xmlns="" id="{6B67B000-2C76-45CB-A416-2819BD3B9685}"/>
              </a:ext>
            </a:extLst>
          </p:cNvPr>
          <p:cNvSpPr>
            <a:spLocks noGrp="1"/>
          </p:cNvSpPr>
          <p:nvPr>
            <p:ph type="dt" sz="half" idx="10"/>
          </p:nvPr>
        </p:nvSpPr>
        <p:spPr>
          <a:xfrm>
            <a:off x="7234209" y="6450883"/>
            <a:ext cx="3140381" cy="365125"/>
          </a:xfrm>
        </p:spPr>
        <p:txBody>
          <a:bodyPr/>
          <a:lstStyle/>
          <a:p>
            <a:pPr algn="r"/>
            <a:r>
              <a:rPr lang="en-US" dirty="0" smtClean="0">
                <a:solidFill>
                  <a:schemeClr val="tx1"/>
                </a:solidFill>
              </a:rPr>
              <a:t>2019</a:t>
            </a:r>
            <a:endParaRPr lang="en-US" dirty="0">
              <a:solidFill>
                <a:schemeClr val="tx1"/>
              </a:solidFill>
            </a:endParaRPr>
          </a:p>
        </p:txBody>
      </p:sp>
      <p:sp>
        <p:nvSpPr>
          <p:cNvPr id="12" name="Fußzeilenplatzhalter 3">
            <a:extLst>
              <a:ext uri="{FF2B5EF4-FFF2-40B4-BE49-F238E27FC236}">
                <a16:creationId xmlns:a16="http://schemas.microsoft.com/office/drawing/2014/main" xmlns=""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chemeClr val="tx1"/>
                </a:solidFill>
              </a:rPr>
              <a:t>www.china-outbound.com</a:t>
            </a:r>
            <a:endParaRPr lang="en-US" dirty="0">
              <a:solidFill>
                <a:schemeClr val="tx1"/>
              </a:solidFill>
            </a:endParaRPr>
          </a:p>
        </p:txBody>
      </p:sp>
      <p:graphicFrame>
        <p:nvGraphicFramePr>
          <p:cNvPr id="17" name="Diagramm 16"/>
          <p:cNvGraphicFramePr>
            <a:graphicFrameLocks/>
          </p:cNvGraphicFramePr>
          <p:nvPr>
            <p:extLst>
              <p:ext uri="{D42A27DB-BD31-4B8C-83A1-F6EECF244321}">
                <p14:modId xmlns:p14="http://schemas.microsoft.com/office/powerpoint/2010/main" val="2795387489"/>
              </p:ext>
            </p:extLst>
          </p:nvPr>
        </p:nvGraphicFramePr>
        <p:xfrm>
          <a:off x="361215" y="119817"/>
          <a:ext cx="8553450" cy="5095875"/>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0">
            <a:extLst>
              <a:ext uri="{FF2B5EF4-FFF2-40B4-BE49-F238E27FC236}">
                <a16:creationId xmlns:a16="http://schemas.microsoft.com/office/drawing/2014/main" xmlns="" id="{C8A68296-D338-4032-A136-74699F5D97D3}"/>
              </a:ext>
            </a:extLst>
          </p:cNvPr>
          <p:cNvCxnSpPr>
            <a:cxnSpLocks/>
          </p:cNvCxnSpPr>
          <p:nvPr/>
        </p:nvCxnSpPr>
        <p:spPr>
          <a:xfrm>
            <a:off x="0" y="116134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88663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6573" y="3892569"/>
            <a:ext cx="4099083" cy="2824404"/>
          </a:xfrm>
          <a:prstGeom prst="rect">
            <a:avLst/>
          </a:prstGeom>
        </p:spPr>
      </p:pic>
      <p:sp>
        <p:nvSpPr>
          <p:cNvPr id="7" name="Inhaltsplatzhalter 2"/>
          <p:cNvSpPr>
            <a:spLocks noGrp="1"/>
          </p:cNvSpPr>
          <p:nvPr>
            <p:ph idx="1"/>
          </p:nvPr>
        </p:nvSpPr>
        <p:spPr/>
        <p:txBody>
          <a:bodyPr>
            <a:normAutofit/>
          </a:bodyPr>
          <a:lstStyle/>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p:txBody>
      </p:sp>
      <p:sp>
        <p:nvSpPr>
          <p:cNvPr id="5" name="Datumsplatzhalter 4"/>
          <p:cNvSpPr>
            <a:spLocks noGrp="1"/>
          </p:cNvSpPr>
          <p:nvPr>
            <p:ph type="dt" sz="half" idx="10"/>
          </p:nvPr>
        </p:nvSpPr>
        <p:spPr/>
        <p:txBody>
          <a:bodyPr/>
          <a:lstStyle/>
          <a:p>
            <a:r>
              <a:rPr lang="fr-FR" dirty="0">
                <a:solidFill>
                  <a:prstClr val="white"/>
                </a:solidFill>
              </a:rPr>
              <a:t> </a:t>
            </a:r>
            <a:r>
              <a:rPr lang="fr-FR" dirty="0" smtClean="0">
                <a:solidFill>
                  <a:prstClr val="white"/>
                </a:solidFill>
              </a:rPr>
              <a:t>2018</a:t>
            </a:r>
            <a:endParaRPr lang="fr-FR"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7</a:t>
            </a:fld>
            <a:endParaRPr lang="en-US" dirty="0">
              <a:solidFill>
                <a:prstClr val="white"/>
              </a:solidFill>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1" y="1776469"/>
            <a:ext cx="11575915" cy="1138773"/>
          </a:xfrm>
          <a:prstGeom prst="rect">
            <a:avLst/>
          </a:prstGeom>
        </p:spPr>
        <p:txBody>
          <a:bodyPr wrap="square">
            <a:spAutoFit/>
          </a:bodyPr>
          <a:lstStyle/>
          <a:p>
            <a:endParaRPr lang="en-US" sz="2000" dirty="0" smtClean="0">
              <a:solidFill>
                <a:prstClr val="black"/>
              </a:solidFill>
            </a:endParaRPr>
          </a:p>
          <a:p>
            <a:endParaRPr lang="en-US" sz="2000" dirty="0">
              <a:solidFill>
                <a:prstClr val="black"/>
              </a:solidFill>
            </a:endParaRPr>
          </a:p>
          <a:p>
            <a:r>
              <a:rPr lang="en-US" sz="2800" dirty="0" smtClean="0">
                <a:solidFill>
                  <a:prstClr val="black"/>
                </a:solidFill>
              </a:rPr>
              <a:t> </a:t>
            </a:r>
            <a:endParaRPr lang="en-US" sz="2000" dirty="0">
              <a:solidFill>
                <a:prstClr val="black"/>
              </a:solidFill>
            </a:endParaRPr>
          </a:p>
        </p:txBody>
      </p:sp>
      <p:sp>
        <p:nvSpPr>
          <p:cNvPr id="13" name="Rectangle 11"/>
          <p:cNvSpPr>
            <a:spLocks noGrp="1"/>
          </p:cNvSpPr>
          <p:nvPr>
            <p:ph type="title"/>
          </p:nvPr>
        </p:nvSpPr>
        <p:spPr>
          <a:xfrm>
            <a:off x="263291" y="25078"/>
            <a:ext cx="1157591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lnSpc>
                <a:spcPct val="107000"/>
              </a:lnSpc>
              <a:spcAft>
                <a:spcPts val="800"/>
              </a:spcAft>
            </a:pPr>
            <a:r>
              <a:rPr lang="en-US" sz="4000" b="1" dirty="0" smtClean="0">
                <a:solidFill>
                  <a:prstClr val="black"/>
                </a:solidFill>
                <a:latin typeface="Calibri Light" panose="020F0302020204030204"/>
                <a:ea typeface="+mj-ea"/>
                <a:cs typeface="+mj-cs"/>
              </a:rPr>
              <a:t>Eight Trends </a:t>
            </a:r>
            <a:r>
              <a:rPr lang="en-US" sz="4000" b="1" dirty="0">
                <a:solidFill>
                  <a:prstClr val="black"/>
                </a:solidFill>
                <a:latin typeface="Calibri Light" panose="020F0302020204030204"/>
                <a:ea typeface="+mj-ea"/>
                <a:cs typeface="+mj-cs"/>
              </a:rPr>
              <a:t>in Chinese outbound tourism 2019</a:t>
            </a:r>
          </a:p>
        </p:txBody>
      </p:sp>
      <p:cxnSp>
        <p:nvCxnSpPr>
          <p:cNvPr id="10" name="Straight Connector 10">
            <a:extLst>
              <a:ext uri="{FF2B5EF4-FFF2-40B4-BE49-F238E27FC236}">
                <a16:creationId xmlns:a16="http://schemas.microsoft.com/office/drawing/2014/main" xmlns="" id="{C8A68296-D338-4032-A136-74699F5D97D3}"/>
              </a:ext>
            </a:extLst>
          </p:cNvPr>
          <p:cNvCxnSpPr>
            <a:cxnSpLocks/>
          </p:cNvCxnSpPr>
          <p:nvPr/>
        </p:nvCxnSpPr>
        <p:spPr>
          <a:xfrm>
            <a:off x="0" y="1200187"/>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64" y="1646238"/>
            <a:ext cx="4790982" cy="2682950"/>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017" y="4103485"/>
            <a:ext cx="3374448" cy="2472878"/>
          </a:xfrm>
          <a:prstGeom prst="rect">
            <a:avLst/>
          </a:prstGeom>
        </p:spPr>
      </p:pic>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5531" y="1626382"/>
            <a:ext cx="3989054" cy="2587899"/>
          </a:xfrm>
          <a:prstGeom prst="rect">
            <a:avLst/>
          </a:prstGeom>
        </p:spPr>
      </p:pic>
      <p:pic>
        <p:nvPicPr>
          <p:cNvPr id="17" name="Grafik 16"/>
          <p:cNvPicPr>
            <a:picLocks noChangeAspect="1"/>
          </p:cNvPicPr>
          <p:nvPr/>
        </p:nvPicPr>
        <p:blipFill>
          <a:blip r:embed="rId6"/>
          <a:stretch>
            <a:fillRect/>
          </a:stretch>
        </p:blipFill>
        <p:spPr>
          <a:xfrm>
            <a:off x="6566428" y="1560247"/>
            <a:ext cx="5504872" cy="3107589"/>
          </a:xfrm>
          <a:prstGeom prst="rect">
            <a:avLst/>
          </a:prstGeom>
        </p:spPr>
      </p:pic>
      <p:pic>
        <p:nvPicPr>
          <p:cNvPr id="18" name="Grafik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5923" y="4103485"/>
            <a:ext cx="3956769" cy="2637846"/>
          </a:xfrm>
          <a:prstGeom prst="rect">
            <a:avLst/>
          </a:prstGeom>
        </p:spPr>
      </p:pic>
    </p:spTree>
    <p:extLst>
      <p:ext uri="{BB962C8B-B14F-4D97-AF65-F5344CB8AC3E}">
        <p14:creationId xmlns:p14="http://schemas.microsoft.com/office/powerpoint/2010/main" val="561387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2573155" y="2681225"/>
            <a:ext cx="5230559" cy="3680547"/>
          </a:xfrm>
          <a:prstGeom prst="rect">
            <a:avLst/>
          </a:prstGeom>
        </p:spPr>
      </p:pic>
      <p:sp>
        <p:nvSpPr>
          <p:cNvPr id="4" name="Slide Number Placeholder 3"/>
          <p:cNvSpPr>
            <a:spLocks noGrp="1"/>
          </p:cNvSpPr>
          <p:nvPr>
            <p:ph type="sldNum" sz="quarter" idx="12"/>
          </p:nvPr>
        </p:nvSpPr>
        <p:spPr/>
        <p:txBody>
          <a:bodyPr/>
          <a:lstStyle/>
          <a:p>
            <a:fld id="{4F5037F2-DC85-406A-A4EA-1E681A25B4F8}" type="slidenum">
              <a:rPr lang="en-US" smtClean="0"/>
              <a:t>8</a:t>
            </a:fld>
            <a:endParaRPr lang="en-US" dirty="0"/>
          </a:p>
        </p:txBody>
      </p:sp>
      <p:sp>
        <p:nvSpPr>
          <p:cNvPr id="6" name="Footer Placeholder 5"/>
          <p:cNvSpPr>
            <a:spLocks noGrp="1"/>
          </p:cNvSpPr>
          <p:nvPr>
            <p:ph type="ftr" sz="quarter" idx="11"/>
          </p:nvPr>
        </p:nvSpPr>
        <p:spPr/>
        <p:txBody>
          <a:bodyPr/>
          <a:lstStyle/>
          <a:p>
            <a:r>
              <a:rPr lang="en-US" smtClean="0"/>
              <a:t>www.china-outbound.com</a:t>
            </a:r>
            <a:endParaRPr lang="en-US" dirty="0"/>
          </a:p>
        </p:txBody>
      </p:sp>
      <p:sp>
        <p:nvSpPr>
          <p:cNvPr id="7" name="Title 1"/>
          <p:cNvSpPr txBox="1">
            <a:spLocks/>
          </p:cNvSpPr>
          <p:nvPr/>
        </p:nvSpPr>
        <p:spPr>
          <a:xfrm>
            <a:off x="2112466" y="364174"/>
            <a:ext cx="8154862"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Helvetica" pitchFamily="2" charset="0"/>
                <a:ea typeface="Helvetica" pitchFamily="2" charset="0"/>
                <a:cs typeface="Helvetica" pitchFamily="2" charset="0"/>
              </a:defRPr>
            </a:lvl1pPr>
          </a:lstStyle>
          <a:p>
            <a:endParaRPr lang="en-US" sz="1200" dirty="0"/>
          </a:p>
        </p:txBody>
      </p:sp>
      <p:sp>
        <p:nvSpPr>
          <p:cNvPr id="8" name="Content Placeholder 2"/>
          <p:cNvSpPr>
            <a:spLocks noGrp="1"/>
          </p:cNvSpPr>
          <p:nvPr>
            <p:ph idx="1"/>
          </p:nvPr>
        </p:nvSpPr>
        <p:spPr>
          <a:xfrm>
            <a:off x="2082800" y="1799484"/>
            <a:ext cx="7518400" cy="1388217"/>
          </a:xfrm>
        </p:spPr>
        <p:txBody>
          <a:bodyPr>
            <a:normAutofit lnSpcReduction="10000"/>
          </a:bodyPr>
          <a:lstStyle/>
          <a:p>
            <a:pPr marL="0" indent="0">
              <a:buNone/>
            </a:pPr>
            <a:r>
              <a:rPr lang="en-US" sz="1800" b="1" dirty="0"/>
              <a:t>Today no more than 10% of Chinese citizens possess passports </a:t>
            </a:r>
          </a:p>
          <a:p>
            <a:pPr marL="0" indent="0">
              <a:buNone/>
            </a:pPr>
            <a:r>
              <a:rPr lang="en-US" sz="1800" b="1" dirty="0"/>
              <a:t>Almost all live in 1</a:t>
            </a:r>
            <a:r>
              <a:rPr lang="en-US" sz="1800" b="1" baseline="30000" dirty="0"/>
              <a:t>st</a:t>
            </a:r>
            <a:r>
              <a:rPr lang="en-US" sz="1800" b="1" dirty="0"/>
              <a:t> and 2</a:t>
            </a:r>
            <a:r>
              <a:rPr lang="en-US" sz="1800" b="1" baseline="30000" dirty="0"/>
              <a:t>nd</a:t>
            </a:r>
            <a:r>
              <a:rPr lang="en-US" sz="1800" b="1" dirty="0"/>
              <a:t> tier cities 	</a:t>
            </a:r>
            <a:r>
              <a:rPr lang="en-US" sz="1600" dirty="0"/>
              <a:t>					</a:t>
            </a:r>
            <a:endParaRPr lang="en-US" dirty="0" smtClean="0"/>
          </a:p>
          <a:p>
            <a:pPr marL="0" indent="0">
              <a:buNone/>
            </a:pPr>
            <a:r>
              <a:rPr lang="en-US" dirty="0" smtClean="0"/>
              <a:t>					</a:t>
            </a:r>
            <a:endParaRPr lang="en-US" dirty="0"/>
          </a:p>
        </p:txBody>
      </p:sp>
      <p:sp>
        <p:nvSpPr>
          <p:cNvPr id="9" name="Rectangle 8"/>
          <p:cNvSpPr/>
          <p:nvPr/>
        </p:nvSpPr>
        <p:spPr>
          <a:xfrm>
            <a:off x="2135777" y="2641312"/>
            <a:ext cx="5029200" cy="492443"/>
          </a:xfrm>
          <a:prstGeom prst="rect">
            <a:avLst/>
          </a:prstGeom>
        </p:spPr>
        <p:txBody>
          <a:bodyPr wrap="square">
            <a:spAutoFit/>
          </a:bodyPr>
          <a:lstStyle/>
          <a:p>
            <a:r>
              <a:rPr lang="en-GB" sz="1300" b="1" dirty="0">
                <a:solidFill>
                  <a:schemeClr val="tx1">
                    <a:lumMod val="50000"/>
                    <a:lumOff val="50000"/>
                  </a:schemeClr>
                </a:solidFill>
              </a:rPr>
              <a:t>Until Now Only Four Economic Regions As </a:t>
            </a:r>
          </a:p>
          <a:p>
            <a:r>
              <a:rPr lang="en-GB" sz="1300" b="1" dirty="0">
                <a:solidFill>
                  <a:schemeClr val="tx1">
                    <a:lumMod val="50000"/>
                    <a:lumOff val="50000"/>
                  </a:schemeClr>
                </a:solidFill>
              </a:rPr>
              <a:t>Main Tourist Source Regions</a:t>
            </a:r>
            <a:endParaRPr lang="en-US" sz="1300" b="1" dirty="0">
              <a:solidFill>
                <a:schemeClr val="tx1">
                  <a:lumMod val="50000"/>
                  <a:lumOff val="50000"/>
                </a:schemeClr>
              </a:solidFill>
            </a:endParaRPr>
          </a:p>
        </p:txBody>
      </p:sp>
      <p:pic>
        <p:nvPicPr>
          <p:cNvPr id="25" name="Grafik 3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544" y="2159187"/>
            <a:ext cx="3597378" cy="1269813"/>
          </a:xfrm>
          <a:prstGeom prst="rect">
            <a:avLst/>
          </a:prstGeom>
          <a:noFill/>
        </p:spPr>
      </p:pic>
      <p:sp>
        <p:nvSpPr>
          <p:cNvPr id="14" name="Content Placeholder 2"/>
          <p:cNvSpPr txBox="1">
            <a:spLocks/>
          </p:cNvSpPr>
          <p:nvPr/>
        </p:nvSpPr>
        <p:spPr>
          <a:xfrm>
            <a:off x="374118" y="4637360"/>
            <a:ext cx="2663119" cy="15093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The vast majority of Chinese have yet to experience their first-ever long-distance leisure trip (inside or outside China)</a:t>
            </a:r>
            <a:endParaRPr lang="en-US" dirty="0"/>
          </a:p>
        </p:txBody>
      </p:sp>
      <p:sp>
        <p:nvSpPr>
          <p:cNvPr id="13" name="Rectangle 11"/>
          <p:cNvSpPr>
            <a:spLocks noGrp="1"/>
          </p:cNvSpPr>
          <p:nvPr>
            <p:ph type="title"/>
          </p:nvPr>
        </p:nvSpPr>
        <p:spPr>
          <a:xfrm>
            <a:off x="282101" y="365125"/>
            <a:ext cx="1157591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fontScale="90000"/>
          </a:bodyPr>
          <a:lstStyle/>
          <a:p>
            <a:pPr algn="ctr">
              <a:lnSpc>
                <a:spcPct val="107000"/>
              </a:lnSpc>
              <a:spcAft>
                <a:spcPts val="800"/>
              </a:spcAft>
            </a:pPr>
            <a:r>
              <a:rPr lang="en-US" dirty="0">
                <a:solidFill>
                  <a:schemeClr val="tx1"/>
                </a:solidFill>
                <a:latin typeface="Helvetica" pitchFamily="2" charset="0"/>
                <a:cs typeface="Helvetica" pitchFamily="2" charset="0"/>
              </a:rPr>
              <a:t>TREND 1: Further segmentation of Chinese outbound tourism source market</a:t>
            </a:r>
          </a:p>
        </p:txBody>
      </p:sp>
      <p:pic>
        <p:nvPicPr>
          <p:cNvPr id="12" name="Picture 2" descr="http://www.brookings.edu/~/media/Research/Files/Blogs/2015/03/31-china-gdp/Metro-economic-country-growth-differential.jpg?la=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3387722"/>
            <a:ext cx="3677165" cy="3340092"/>
          </a:xfrm>
          <a:prstGeom prst="rect">
            <a:avLst/>
          </a:prstGeom>
          <a:effectLst>
            <a:outerShdw blurRad="203200" dist="38100" dir="2700000" sx="102000" sy="102000" algn="tl" rotWithShape="0">
              <a:prstClr val="black">
                <a:alpha val="33000"/>
              </a:prstClr>
            </a:outerShdw>
          </a:effectLst>
          <a:extLst>
            <a:ext uri="{909E8E84-426E-40DD-AFC4-6F175D3DCCD1}">
              <a14:hiddenFill xmlns:a14="http://schemas.microsoft.com/office/drawing/2010/main">
                <a:solidFill>
                  <a:srgbClr val="FFFFFF"/>
                </a:solidFill>
              </a14:hiddenFill>
            </a:ext>
          </a:extLst>
        </p:spPr>
      </p:pic>
      <p:cxnSp>
        <p:nvCxnSpPr>
          <p:cNvPr id="15" name="Straight Connector 10">
            <a:extLst>
              <a:ext uri="{FF2B5EF4-FFF2-40B4-BE49-F238E27FC236}">
                <a16:creationId xmlns:a16="http://schemas.microsoft.com/office/drawing/2014/main" xmlns="" id="{C8A68296-D338-4032-A136-74699F5D97D3}"/>
              </a:ext>
            </a:extLst>
          </p:cNvPr>
          <p:cNvCxnSpPr>
            <a:cxnSpLocks/>
          </p:cNvCxnSpPr>
          <p:nvPr/>
        </p:nvCxnSpPr>
        <p:spPr>
          <a:xfrm>
            <a:off x="24875" y="1690688"/>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95155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826"/>
            <a:ext cx="10515600" cy="1325563"/>
          </a:xfrm>
        </p:spPr>
        <p:txBody>
          <a:bodyPr>
            <a:normAutofit/>
          </a:bodyPr>
          <a:lstStyle/>
          <a:p>
            <a:r>
              <a:rPr lang="en-US" sz="4000" dirty="0">
                <a:latin typeface="Helvetica" pitchFamily="2" charset="0"/>
                <a:ea typeface="+mn-ea"/>
                <a:cs typeface="Helvetica" pitchFamily="2" charset="0"/>
              </a:rPr>
              <a:t>Increasingly Diverse Age Groups</a:t>
            </a:r>
            <a:endParaRPr lang="de-DE" sz="4000" dirty="0">
              <a:latin typeface="Helvetica" pitchFamily="2" charset="0"/>
              <a:ea typeface="+mn-ea"/>
              <a:cs typeface="Helvetica" pitchFamily="2" charset="0"/>
            </a:endParaRPr>
          </a:p>
        </p:txBody>
      </p:sp>
      <p:sp>
        <p:nvSpPr>
          <p:cNvPr id="3" name="Inhaltsplatzhalter 2"/>
          <p:cNvSpPr>
            <a:spLocks noGrp="1"/>
          </p:cNvSpPr>
          <p:nvPr>
            <p:ph idx="1"/>
          </p:nvPr>
        </p:nvSpPr>
        <p:spPr>
          <a:xfrm>
            <a:off x="1902942" y="1423791"/>
            <a:ext cx="9450858" cy="3551331"/>
          </a:xfrm>
        </p:spPr>
        <p:txBody>
          <a:bodyPr>
            <a:normAutofit fontScale="92500" lnSpcReduction="10000"/>
          </a:bodyPr>
          <a:lstStyle/>
          <a:p>
            <a:pPr>
              <a:buClr>
                <a:srgbClr val="C00000"/>
              </a:buClr>
              <a:buFont typeface="KaiTi" panose="02010609060101010101" pitchFamily="49" charset="-122"/>
              <a:buChar char="中"/>
            </a:pPr>
            <a:r>
              <a:rPr lang="en-AU" sz="2600" dirty="0"/>
              <a:t>Chinese outbound tourists:</a:t>
            </a:r>
          </a:p>
          <a:p>
            <a:pPr marL="0" indent="0">
              <a:buClr>
                <a:srgbClr val="C00000"/>
              </a:buClr>
              <a:buNone/>
            </a:pPr>
            <a:r>
              <a:rPr lang="en-AU" sz="2600" dirty="0"/>
              <a:t>	Middle aged -&gt; diverse demographic age mix </a:t>
            </a:r>
          </a:p>
          <a:p>
            <a:pPr>
              <a:lnSpc>
                <a:spcPct val="120000"/>
              </a:lnSpc>
              <a:buClr>
                <a:srgbClr val="C00000"/>
              </a:buClr>
              <a:buFont typeface="KaiTi" panose="02010609060101010101" pitchFamily="49" charset="-122"/>
              <a:buChar char="中"/>
            </a:pPr>
            <a:r>
              <a:rPr lang="en-US" sz="2600" dirty="0"/>
              <a:t>A growing number of older Chinese tourists is looking to invest their free time and money in travelling the world</a:t>
            </a:r>
          </a:p>
          <a:p>
            <a:pPr>
              <a:lnSpc>
                <a:spcPct val="120000"/>
              </a:lnSpc>
              <a:buClr>
                <a:srgbClr val="C00000"/>
              </a:buClr>
              <a:buFont typeface="KaiTi" panose="02010609060101010101" pitchFamily="49" charset="-122"/>
              <a:buChar char="中"/>
            </a:pPr>
            <a:r>
              <a:rPr lang="en-US" sz="2600" dirty="0" smtClean="0"/>
              <a:t>Education </a:t>
            </a:r>
            <a:r>
              <a:rPr lang="en-US" sz="2600" dirty="0"/>
              <a:t>strongly influences numbers of Chinese outbound travelers – many </a:t>
            </a:r>
            <a:r>
              <a:rPr lang="en-AU" sz="2600" dirty="0"/>
              <a:t>Chinese are studying overseas in the US, Australia and the UK, as well as in other countries and draw additional VFR (Visiting Friends and Relatives) visitors and also attract other related </a:t>
            </a:r>
            <a:r>
              <a:rPr lang="en-AU" sz="2600" dirty="0" smtClean="0"/>
              <a:t>investment </a:t>
            </a:r>
            <a:r>
              <a:rPr lang="en-AU" sz="2600" dirty="0"/>
              <a:t>from China</a:t>
            </a:r>
          </a:p>
          <a:p>
            <a:pPr marL="0" indent="0">
              <a:lnSpc>
                <a:spcPct val="120000"/>
              </a:lnSpc>
              <a:buNone/>
            </a:pPr>
            <a:endParaRPr lang="en-AU" sz="2300" dirty="0">
              <a:solidFill>
                <a:srgbClr val="FF0000"/>
              </a:solidFill>
            </a:endParaRPr>
          </a:p>
          <a:p>
            <a:pPr marL="0" indent="0">
              <a:buNone/>
            </a:pPr>
            <a:endParaRPr lang="en-AU" sz="1800" dirty="0">
              <a:solidFill>
                <a:srgbClr val="FF0000"/>
              </a:solidFill>
            </a:endParaRPr>
          </a:p>
          <a:p>
            <a:pPr marL="0" indent="0">
              <a:buNone/>
            </a:pPr>
            <a:endParaRPr lang="en-AU" sz="1800" dirty="0">
              <a:solidFill>
                <a:srgbClr val="FF0000"/>
              </a:solidFill>
            </a:endParaRPr>
          </a:p>
          <a:p>
            <a:pPr marL="0" indent="0">
              <a:buNone/>
            </a:pPr>
            <a:endParaRPr lang="en-AU" sz="1800" dirty="0">
              <a:solidFill>
                <a:srgbClr val="FF0000"/>
              </a:solidFill>
            </a:endParaRPr>
          </a:p>
          <a:p>
            <a:pPr marL="0" indent="0">
              <a:buNone/>
            </a:pPr>
            <a:endParaRPr lang="en-AU" sz="1800" dirty="0">
              <a:solidFill>
                <a:srgbClr val="FF0000"/>
              </a:solidFill>
            </a:endParaRPr>
          </a:p>
        </p:txBody>
      </p:sp>
      <p:sp>
        <p:nvSpPr>
          <p:cNvPr id="6" name="Fußzeilenplatzhalter 5"/>
          <p:cNvSpPr>
            <a:spLocks noGrp="1"/>
          </p:cNvSpPr>
          <p:nvPr>
            <p:ph type="ftr" sz="quarter" idx="11"/>
          </p:nvPr>
        </p:nvSpPr>
        <p:spPr/>
        <p:txBody>
          <a:bodyPr/>
          <a:lstStyle/>
          <a:p>
            <a:r>
              <a:rPr lang="en-US" dirty="0"/>
              <a:t>www.china-outbound.com</a:t>
            </a:r>
          </a:p>
        </p:txBody>
      </p:sp>
      <p:sp>
        <p:nvSpPr>
          <p:cNvPr id="8" name="Textfeld 7"/>
          <p:cNvSpPr txBox="1"/>
          <p:nvPr/>
        </p:nvSpPr>
        <p:spPr>
          <a:xfrm>
            <a:off x="1902941" y="5157904"/>
            <a:ext cx="5077782" cy="1569660"/>
          </a:xfrm>
          <a:prstGeom prst="rect">
            <a:avLst/>
          </a:prstGeom>
          <a:noFill/>
        </p:spPr>
        <p:txBody>
          <a:bodyPr wrap="square" rtlCol="0">
            <a:spAutoFit/>
          </a:bodyPr>
          <a:lstStyle/>
          <a:p>
            <a:pPr marL="342900" indent="-342900">
              <a:spcBef>
                <a:spcPct val="20000"/>
              </a:spcBef>
              <a:buClr>
                <a:srgbClr val="C00000"/>
              </a:buClr>
              <a:buFont typeface="KaiTi" panose="02010609060101010101" pitchFamily="49" charset="-122"/>
              <a:buChar char="中"/>
            </a:pPr>
            <a:r>
              <a:rPr lang="en-US" sz="2400" dirty="0"/>
              <a:t>More and more secondary school-aged students are also taking part in educational summer camps and exchange semesters </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4836133"/>
            <a:ext cx="2825804" cy="1885342"/>
          </a:xfrm>
          <a:prstGeom prst="rect">
            <a:avLst/>
          </a:prstGeom>
          <a:effectLst>
            <a:outerShdw blurRad="203200" dist="38100" dir="2700000" sx="102000" sy="102000" algn="tl" rotWithShape="0">
              <a:prstClr val="black">
                <a:alpha val="33000"/>
              </a:prstClr>
            </a:outerShdw>
          </a:effectLst>
        </p:spPr>
      </p:pic>
      <p:sp>
        <p:nvSpPr>
          <p:cNvPr id="10" name="Rechteck 9"/>
          <p:cNvSpPr/>
          <p:nvPr/>
        </p:nvSpPr>
        <p:spPr>
          <a:xfrm>
            <a:off x="1902941" y="2782957"/>
            <a:ext cx="545398" cy="477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C8A68296-D338-4032-A136-74699F5D97D3}"/>
              </a:ext>
            </a:extLst>
          </p:cNvPr>
          <p:cNvCxnSpPr>
            <a:cxnSpLocks/>
          </p:cNvCxnSpPr>
          <p:nvPr/>
        </p:nvCxnSpPr>
        <p:spPr>
          <a:xfrm>
            <a:off x="0" y="1297737"/>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1168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2823</Words>
  <Application>Microsoft Office PowerPoint</Application>
  <PresentationFormat>Breitbild</PresentationFormat>
  <Paragraphs>642</Paragraphs>
  <Slides>35</Slides>
  <Notes>2</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35</vt:i4>
      </vt:variant>
    </vt:vector>
  </HeadingPairs>
  <TitlesOfParts>
    <vt:vector size="49" baseType="lpstr">
      <vt:lpstr>KaiTi</vt:lpstr>
      <vt:lpstr>MS Mincho</vt:lpstr>
      <vt:lpstr>Arial</vt:lpstr>
      <vt:lpstr>Calibri</vt:lpstr>
      <vt:lpstr>Calibri  (Überschriften)</vt:lpstr>
      <vt:lpstr>Calibri Light</vt:lpstr>
      <vt:lpstr>Century Gothic</vt:lpstr>
      <vt:lpstr>Courier New</vt:lpstr>
      <vt:lpstr>等线</vt:lpstr>
      <vt:lpstr>Helvetica</vt:lpstr>
      <vt:lpstr>Symbol</vt:lpstr>
      <vt:lpstr>Times New Roman</vt:lpstr>
      <vt:lpstr>Wingdings</vt:lpstr>
      <vt:lpstr>Office Theme</vt:lpstr>
      <vt:lpstr>PowerPoint-Präsentation</vt:lpstr>
      <vt:lpstr>PowerPoint-Präsentation</vt:lpstr>
      <vt:lpstr>China’s Outbound Tourism 2001-2019</vt:lpstr>
      <vt:lpstr>China’s Outbound Tourism 2019-2030 (COTRI Forecast)</vt:lpstr>
      <vt:lpstr>PowerPoint-Präsentation</vt:lpstr>
      <vt:lpstr>PowerPoint-Präsentation</vt:lpstr>
      <vt:lpstr>Eight Trends in Chinese outbound tourism 2019</vt:lpstr>
      <vt:lpstr>TREND 1: Further segmentation of Chinese outbound tourism source market</vt:lpstr>
      <vt:lpstr>Increasingly Diverse Age Groups</vt:lpstr>
      <vt:lpstr>Changing Patterns</vt:lpstr>
      <vt:lpstr>PowerPoint-Präsentation</vt:lpstr>
      <vt:lpstr> The Changing Role of China’s Outbound Tourism </vt:lpstr>
      <vt:lpstr>2018: The End of CNTA  – New Ministry of Culture and Tourism </vt:lpstr>
      <vt:lpstr>TREND 3: From Quantity to Quality </vt:lpstr>
      <vt:lpstr>TREND 4: Rapid easing of visa requirements for Chinese outbound tourists</vt:lpstr>
      <vt:lpstr>TREND 5: Improved connectivity for second tier airports in China and in host destinations</vt:lpstr>
      <vt:lpstr>TREND 6: Better information</vt:lpstr>
      <vt:lpstr>TREND 7: Mobile Payment </vt:lpstr>
      <vt:lpstr>TREND 8: Technology helps </vt:lpstr>
      <vt:lpstr>PowerPoint-Präsentation</vt:lpstr>
      <vt:lpstr>PowerPoint-Präsentation</vt:lpstr>
      <vt:lpstr>PowerPoint-Präsentation</vt:lpstr>
      <vt:lpstr>PowerPoint-Präsentation</vt:lpstr>
      <vt:lpstr>PowerPoint-Präsentation</vt:lpstr>
      <vt:lpstr>PowerPoint-Präsentation</vt:lpstr>
      <vt:lpstr>End of bi-polar market split</vt:lpstr>
      <vt:lpstr>Asia still number one – China still number one  </vt:lpstr>
      <vt:lpstr>Common features still important for product adaptation</vt:lpstr>
      <vt:lpstr>New trends</vt:lpstr>
      <vt:lpstr>Four traps to avoid for destinations working with the Chinese outbound tourism market</vt:lpstr>
      <vt:lpstr>Trap No. 1</vt:lpstr>
      <vt:lpstr>Trap No. 2</vt:lpstr>
      <vt:lpstr>Trap No. 3</vt:lpstr>
      <vt:lpstr>Trap No. 4</vt:lpstr>
      <vt:lpstr>The Chinese Market Success Ladder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 COTRI</dc:creator>
  <cp:lastModifiedBy>Arlt COTRI</cp:lastModifiedBy>
  <cp:revision>101</cp:revision>
  <dcterms:created xsi:type="dcterms:W3CDTF">2018-06-19T08:35:56Z</dcterms:created>
  <dcterms:modified xsi:type="dcterms:W3CDTF">2019-09-30T18:28:17Z</dcterms:modified>
</cp:coreProperties>
</file>