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52" r:id="rId38"/>
    <p:sldId id="353" r:id="rId39"/>
    <p:sldId id="35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>
        <p:scale>
          <a:sx n="90" d="100"/>
          <a:sy n="90" d="100"/>
        </p:scale>
        <p:origin x="-90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AC428-EE4F-43AE-B8ED-D7A5AF45438D}" type="doc">
      <dgm:prSet loTypeId="urn:microsoft.com/office/officeart/2005/8/layout/cycle2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2E46B099-859F-450C-AF04-7CB69EAC540C}">
      <dgm:prSet phldrT="[Text]"/>
      <dgm:spPr/>
      <dgm:t>
        <a:bodyPr/>
        <a:lstStyle/>
        <a:p>
          <a:r>
            <a:rPr lang="en-GB"/>
            <a:t>High quality human resources</a:t>
          </a:r>
          <a:endParaRPr lang="en-GB" dirty="0"/>
        </a:p>
      </dgm:t>
    </dgm:pt>
    <dgm:pt modelId="{FF9B67E3-5644-4402-9635-984172EB6D35}" type="parTrans" cxnId="{CA87A2B6-C672-47BB-A132-D520D1DEAE98}">
      <dgm:prSet/>
      <dgm:spPr/>
      <dgm:t>
        <a:bodyPr/>
        <a:lstStyle/>
        <a:p>
          <a:endParaRPr lang="en-GB"/>
        </a:p>
      </dgm:t>
    </dgm:pt>
    <dgm:pt modelId="{DFD6631B-1B3C-443B-AD2C-976EDE4E1AF4}" type="sibTrans" cxnId="{CA87A2B6-C672-47BB-A132-D520D1DEAE98}">
      <dgm:prSet/>
      <dgm:spPr/>
      <dgm:t>
        <a:bodyPr/>
        <a:lstStyle/>
        <a:p>
          <a:endParaRPr lang="en-GB" dirty="0"/>
        </a:p>
      </dgm:t>
    </dgm:pt>
    <dgm:pt modelId="{9D63BA1A-331B-4F9D-AD75-440976C458FA}">
      <dgm:prSet phldrT="[Text]"/>
      <dgm:spPr/>
      <dgm:t>
        <a:bodyPr/>
        <a:lstStyle/>
        <a:p>
          <a:r>
            <a:rPr lang="en-GB" dirty="0"/>
            <a:t>Service</a:t>
          </a:r>
        </a:p>
        <a:p>
          <a:r>
            <a:rPr lang="en-GB"/>
            <a:t>quality </a:t>
          </a:r>
          <a:endParaRPr lang="en-GB" dirty="0"/>
        </a:p>
      </dgm:t>
    </dgm:pt>
    <dgm:pt modelId="{58DAC1C1-71CA-4C1D-8B2E-F9ED02F14594}" type="parTrans" cxnId="{751C0B1F-D2DC-41FC-B2EE-1B01A18B61F2}">
      <dgm:prSet/>
      <dgm:spPr/>
      <dgm:t>
        <a:bodyPr/>
        <a:lstStyle/>
        <a:p>
          <a:endParaRPr lang="en-GB"/>
        </a:p>
      </dgm:t>
    </dgm:pt>
    <dgm:pt modelId="{079C5F6C-94D9-4A8C-A5EC-CE2A747D0F55}" type="sibTrans" cxnId="{751C0B1F-D2DC-41FC-B2EE-1B01A18B61F2}">
      <dgm:prSet/>
      <dgm:spPr/>
      <dgm:t>
        <a:bodyPr/>
        <a:lstStyle/>
        <a:p>
          <a:endParaRPr lang="en-GB" dirty="0"/>
        </a:p>
      </dgm:t>
    </dgm:pt>
    <dgm:pt modelId="{BE1A67DF-B61C-4DFB-8D46-5202EB314278}">
      <dgm:prSet phldrT="[Text]"/>
      <dgm:spPr/>
      <dgm:t>
        <a:bodyPr/>
        <a:lstStyle/>
        <a:p>
          <a:r>
            <a:rPr lang="en-GB"/>
            <a:t>Customer satisfaction and </a:t>
          </a:r>
          <a:r>
            <a:rPr lang="en-GB" dirty="0"/>
            <a:t>Loyalty</a:t>
          </a:r>
        </a:p>
      </dgm:t>
    </dgm:pt>
    <dgm:pt modelId="{CE353602-8549-41D4-8C9A-784ED0330E97}" type="parTrans" cxnId="{48D8C4C8-E0EF-4698-9741-21A009669E5A}">
      <dgm:prSet/>
      <dgm:spPr/>
      <dgm:t>
        <a:bodyPr/>
        <a:lstStyle/>
        <a:p>
          <a:endParaRPr lang="en-GB"/>
        </a:p>
      </dgm:t>
    </dgm:pt>
    <dgm:pt modelId="{EF9C75A5-50AE-46EA-A7A0-F87C40D6DA12}" type="sibTrans" cxnId="{48D8C4C8-E0EF-4698-9741-21A009669E5A}">
      <dgm:prSet/>
      <dgm:spPr/>
      <dgm:t>
        <a:bodyPr/>
        <a:lstStyle/>
        <a:p>
          <a:endParaRPr lang="en-GB" dirty="0"/>
        </a:p>
      </dgm:t>
    </dgm:pt>
    <dgm:pt modelId="{CCF325ED-BDE5-42ED-88A0-3EFC2C16E6B3}">
      <dgm:prSet phldrT="[Text]"/>
      <dgm:spPr/>
      <dgm:t>
        <a:bodyPr/>
        <a:lstStyle/>
        <a:p>
          <a:r>
            <a:rPr lang="en-GB"/>
            <a:t>Competitive advantage</a:t>
          </a:r>
          <a:endParaRPr lang="en-GB" dirty="0"/>
        </a:p>
      </dgm:t>
    </dgm:pt>
    <dgm:pt modelId="{AB35726D-3643-4AC1-8683-6AE20F1179F1}" type="parTrans" cxnId="{08AA843B-E666-4623-A0B9-3FBBEB37C451}">
      <dgm:prSet/>
      <dgm:spPr/>
      <dgm:t>
        <a:bodyPr/>
        <a:lstStyle/>
        <a:p>
          <a:endParaRPr lang="en-GB"/>
        </a:p>
      </dgm:t>
    </dgm:pt>
    <dgm:pt modelId="{B156AA3F-4F4C-462F-981D-87D1437329AD}" type="sibTrans" cxnId="{08AA843B-E666-4623-A0B9-3FBBEB37C451}">
      <dgm:prSet/>
      <dgm:spPr/>
      <dgm:t>
        <a:bodyPr/>
        <a:lstStyle/>
        <a:p>
          <a:endParaRPr lang="en-GB" dirty="0"/>
        </a:p>
      </dgm:t>
    </dgm:pt>
    <dgm:pt modelId="{8CFEA9EB-F989-4A5C-9547-935034688988}">
      <dgm:prSet phldrT="[Text]"/>
      <dgm:spPr/>
      <dgm:t>
        <a:bodyPr/>
        <a:lstStyle/>
        <a:p>
          <a:r>
            <a:rPr lang="en-GB"/>
            <a:t>Business success</a:t>
          </a:r>
          <a:endParaRPr lang="en-GB" dirty="0"/>
        </a:p>
      </dgm:t>
    </dgm:pt>
    <dgm:pt modelId="{10F24FD1-C713-4CD1-B7FF-6912CF4010FC}" type="parTrans" cxnId="{AAB51B16-03F0-4D63-A8AA-164EEC9483BD}">
      <dgm:prSet/>
      <dgm:spPr/>
      <dgm:t>
        <a:bodyPr/>
        <a:lstStyle/>
        <a:p>
          <a:endParaRPr lang="en-GB"/>
        </a:p>
      </dgm:t>
    </dgm:pt>
    <dgm:pt modelId="{E5EE93BB-69C5-405C-8DAC-53D05FC63CD4}" type="sibTrans" cxnId="{AAB51B16-03F0-4D63-A8AA-164EEC9483BD}">
      <dgm:prSet/>
      <dgm:spPr/>
      <dgm:t>
        <a:bodyPr/>
        <a:lstStyle/>
        <a:p>
          <a:endParaRPr lang="en-GB" dirty="0"/>
        </a:p>
      </dgm:t>
    </dgm:pt>
    <dgm:pt modelId="{2088D7D8-85D8-4726-8ABC-87167E9CA507}" type="pres">
      <dgm:prSet presAssocID="{D30AC428-EE4F-43AE-B8ED-D7A5AF45438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D6BFD63-E522-4E26-ABC8-165DEABC80B2}" type="pres">
      <dgm:prSet presAssocID="{2E46B099-859F-450C-AF04-7CB69EAC540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9273F3-16FD-4DD3-B416-774ABB4D5D69}" type="pres">
      <dgm:prSet presAssocID="{DFD6631B-1B3C-443B-AD2C-976EDE4E1AF4}" presName="sibTrans" presStyleLbl="sibTrans2D1" presStyleIdx="0" presStyleCnt="5"/>
      <dgm:spPr/>
      <dgm:t>
        <a:bodyPr/>
        <a:lstStyle/>
        <a:p>
          <a:endParaRPr lang="en-GB"/>
        </a:p>
      </dgm:t>
    </dgm:pt>
    <dgm:pt modelId="{C9712078-B5EA-48D3-A4CB-44C8E67DBC32}" type="pres">
      <dgm:prSet presAssocID="{DFD6631B-1B3C-443B-AD2C-976EDE4E1AF4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878A4B1A-A969-457C-A82F-D9D2B2BF6C3B}" type="pres">
      <dgm:prSet presAssocID="{9D63BA1A-331B-4F9D-AD75-440976C458FA}" presName="node" presStyleLbl="node1" presStyleIdx="1" presStyleCnt="5" custRadScaleRad="106453" custRadScaleInc="-59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CA67C9-1EE3-4A99-A227-F34B301C8631}" type="pres">
      <dgm:prSet presAssocID="{079C5F6C-94D9-4A8C-A5EC-CE2A747D0F55}" presName="sibTrans" presStyleLbl="sibTrans2D1" presStyleIdx="1" presStyleCnt="5"/>
      <dgm:spPr/>
      <dgm:t>
        <a:bodyPr/>
        <a:lstStyle/>
        <a:p>
          <a:endParaRPr lang="en-GB"/>
        </a:p>
      </dgm:t>
    </dgm:pt>
    <dgm:pt modelId="{6638D258-64C3-4017-8C20-E55DA7C4DDDA}" type="pres">
      <dgm:prSet presAssocID="{079C5F6C-94D9-4A8C-A5EC-CE2A747D0F55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0A8DB4F4-91BC-46E1-801F-787E2B836A0F}" type="pres">
      <dgm:prSet presAssocID="{BE1A67DF-B61C-4DFB-8D46-5202EB31427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737B57-2080-454A-89C8-42CFB322BEF0}" type="pres">
      <dgm:prSet presAssocID="{EF9C75A5-50AE-46EA-A7A0-F87C40D6DA12}" presName="sibTrans" presStyleLbl="sibTrans2D1" presStyleIdx="2" presStyleCnt="5"/>
      <dgm:spPr/>
      <dgm:t>
        <a:bodyPr/>
        <a:lstStyle/>
        <a:p>
          <a:endParaRPr lang="en-GB"/>
        </a:p>
      </dgm:t>
    </dgm:pt>
    <dgm:pt modelId="{7843C907-77AF-4490-BD13-FD497B795F61}" type="pres">
      <dgm:prSet presAssocID="{EF9C75A5-50AE-46EA-A7A0-F87C40D6DA12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5974C61D-01B1-4ED7-8869-88FCC1C78E08}" type="pres">
      <dgm:prSet presAssocID="{CCF325ED-BDE5-42ED-88A0-3EFC2C16E6B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945345-1892-452F-81D2-19AD615C08FD}" type="pres">
      <dgm:prSet presAssocID="{B156AA3F-4F4C-462F-981D-87D1437329AD}" presName="sibTrans" presStyleLbl="sibTrans2D1" presStyleIdx="3" presStyleCnt="5"/>
      <dgm:spPr/>
      <dgm:t>
        <a:bodyPr/>
        <a:lstStyle/>
        <a:p>
          <a:endParaRPr lang="en-GB"/>
        </a:p>
      </dgm:t>
    </dgm:pt>
    <dgm:pt modelId="{9804BA79-CCEE-4916-958C-77A83A01DD5E}" type="pres">
      <dgm:prSet presAssocID="{B156AA3F-4F4C-462F-981D-87D1437329AD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AA6D2462-2FAD-44AB-A8D7-5CF1F9AC478D}" type="pres">
      <dgm:prSet presAssocID="{8CFEA9EB-F989-4A5C-9547-93503468898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1B4138-8180-4646-8199-1FB6126F8E14}" type="pres">
      <dgm:prSet presAssocID="{E5EE93BB-69C5-405C-8DAC-53D05FC63CD4}" presName="sibTrans" presStyleLbl="sibTrans2D1" presStyleIdx="4" presStyleCnt="5"/>
      <dgm:spPr/>
      <dgm:t>
        <a:bodyPr/>
        <a:lstStyle/>
        <a:p>
          <a:endParaRPr lang="en-GB"/>
        </a:p>
      </dgm:t>
    </dgm:pt>
    <dgm:pt modelId="{0BBAD54F-DEA1-4BB3-A73F-7629952E8847}" type="pres">
      <dgm:prSet presAssocID="{E5EE93BB-69C5-405C-8DAC-53D05FC63CD4}" presName="connectorText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3EBA9660-17DB-41FC-A90B-161D5A2FC6A6}" type="presOf" srcId="{DFD6631B-1B3C-443B-AD2C-976EDE4E1AF4}" destId="{899273F3-16FD-4DD3-B416-774ABB4D5D69}" srcOrd="0" destOrd="0" presId="urn:microsoft.com/office/officeart/2005/8/layout/cycle2"/>
    <dgm:cxn modelId="{751C0B1F-D2DC-41FC-B2EE-1B01A18B61F2}" srcId="{D30AC428-EE4F-43AE-B8ED-D7A5AF45438D}" destId="{9D63BA1A-331B-4F9D-AD75-440976C458FA}" srcOrd="1" destOrd="0" parTransId="{58DAC1C1-71CA-4C1D-8B2E-F9ED02F14594}" sibTransId="{079C5F6C-94D9-4A8C-A5EC-CE2A747D0F55}"/>
    <dgm:cxn modelId="{8583E184-DA86-498C-8763-6225AF6F05F3}" type="presOf" srcId="{B156AA3F-4F4C-462F-981D-87D1437329AD}" destId="{29945345-1892-452F-81D2-19AD615C08FD}" srcOrd="0" destOrd="0" presId="urn:microsoft.com/office/officeart/2005/8/layout/cycle2"/>
    <dgm:cxn modelId="{EC450828-B546-4BDE-A8D0-116D47D8EF86}" type="presOf" srcId="{D30AC428-EE4F-43AE-B8ED-D7A5AF45438D}" destId="{2088D7D8-85D8-4726-8ABC-87167E9CA507}" srcOrd="0" destOrd="0" presId="urn:microsoft.com/office/officeart/2005/8/layout/cycle2"/>
    <dgm:cxn modelId="{2CDF1B4E-6A8A-43F2-A8F6-E454838CFB44}" type="presOf" srcId="{EF9C75A5-50AE-46EA-A7A0-F87C40D6DA12}" destId="{75737B57-2080-454A-89C8-42CFB322BEF0}" srcOrd="0" destOrd="0" presId="urn:microsoft.com/office/officeart/2005/8/layout/cycle2"/>
    <dgm:cxn modelId="{72DA9F6A-BBB8-4DB5-B210-D5F577F35DA1}" type="presOf" srcId="{079C5F6C-94D9-4A8C-A5EC-CE2A747D0F55}" destId="{6638D258-64C3-4017-8C20-E55DA7C4DDDA}" srcOrd="1" destOrd="0" presId="urn:microsoft.com/office/officeart/2005/8/layout/cycle2"/>
    <dgm:cxn modelId="{120C5209-5FC7-48D6-AD3F-827A1251D1ED}" type="presOf" srcId="{E5EE93BB-69C5-405C-8DAC-53D05FC63CD4}" destId="{C01B4138-8180-4646-8199-1FB6126F8E14}" srcOrd="0" destOrd="0" presId="urn:microsoft.com/office/officeart/2005/8/layout/cycle2"/>
    <dgm:cxn modelId="{48D8C4C8-E0EF-4698-9741-21A009669E5A}" srcId="{D30AC428-EE4F-43AE-B8ED-D7A5AF45438D}" destId="{BE1A67DF-B61C-4DFB-8D46-5202EB314278}" srcOrd="2" destOrd="0" parTransId="{CE353602-8549-41D4-8C9A-784ED0330E97}" sibTransId="{EF9C75A5-50AE-46EA-A7A0-F87C40D6DA12}"/>
    <dgm:cxn modelId="{6325408C-0916-4279-8CEE-6395B6612F9F}" type="presOf" srcId="{BE1A67DF-B61C-4DFB-8D46-5202EB314278}" destId="{0A8DB4F4-91BC-46E1-801F-787E2B836A0F}" srcOrd="0" destOrd="0" presId="urn:microsoft.com/office/officeart/2005/8/layout/cycle2"/>
    <dgm:cxn modelId="{AAB51B16-03F0-4D63-A8AA-164EEC9483BD}" srcId="{D30AC428-EE4F-43AE-B8ED-D7A5AF45438D}" destId="{8CFEA9EB-F989-4A5C-9547-935034688988}" srcOrd="4" destOrd="0" parTransId="{10F24FD1-C713-4CD1-B7FF-6912CF4010FC}" sibTransId="{E5EE93BB-69C5-405C-8DAC-53D05FC63CD4}"/>
    <dgm:cxn modelId="{08AA843B-E666-4623-A0B9-3FBBEB37C451}" srcId="{D30AC428-EE4F-43AE-B8ED-D7A5AF45438D}" destId="{CCF325ED-BDE5-42ED-88A0-3EFC2C16E6B3}" srcOrd="3" destOrd="0" parTransId="{AB35726D-3643-4AC1-8683-6AE20F1179F1}" sibTransId="{B156AA3F-4F4C-462F-981D-87D1437329AD}"/>
    <dgm:cxn modelId="{1FE17855-B87B-48C0-85C7-EC833AD80EFE}" type="presOf" srcId="{EF9C75A5-50AE-46EA-A7A0-F87C40D6DA12}" destId="{7843C907-77AF-4490-BD13-FD497B795F61}" srcOrd="1" destOrd="0" presId="urn:microsoft.com/office/officeart/2005/8/layout/cycle2"/>
    <dgm:cxn modelId="{68BC0EAF-6D21-4BF4-BAA2-CD3C35601334}" type="presOf" srcId="{9D63BA1A-331B-4F9D-AD75-440976C458FA}" destId="{878A4B1A-A969-457C-A82F-D9D2B2BF6C3B}" srcOrd="0" destOrd="0" presId="urn:microsoft.com/office/officeart/2005/8/layout/cycle2"/>
    <dgm:cxn modelId="{CA87A2B6-C672-47BB-A132-D520D1DEAE98}" srcId="{D30AC428-EE4F-43AE-B8ED-D7A5AF45438D}" destId="{2E46B099-859F-450C-AF04-7CB69EAC540C}" srcOrd="0" destOrd="0" parTransId="{FF9B67E3-5644-4402-9635-984172EB6D35}" sibTransId="{DFD6631B-1B3C-443B-AD2C-976EDE4E1AF4}"/>
    <dgm:cxn modelId="{404FF822-BBD7-4D6F-AE09-14BFB586942F}" type="presOf" srcId="{CCF325ED-BDE5-42ED-88A0-3EFC2C16E6B3}" destId="{5974C61D-01B1-4ED7-8869-88FCC1C78E08}" srcOrd="0" destOrd="0" presId="urn:microsoft.com/office/officeart/2005/8/layout/cycle2"/>
    <dgm:cxn modelId="{5480563E-FA24-49D8-9F69-8DBF14B57198}" type="presOf" srcId="{8CFEA9EB-F989-4A5C-9547-935034688988}" destId="{AA6D2462-2FAD-44AB-A8D7-5CF1F9AC478D}" srcOrd="0" destOrd="0" presId="urn:microsoft.com/office/officeart/2005/8/layout/cycle2"/>
    <dgm:cxn modelId="{213C481E-F87A-4CA2-97FE-BAA0DA0EB453}" type="presOf" srcId="{DFD6631B-1B3C-443B-AD2C-976EDE4E1AF4}" destId="{C9712078-B5EA-48D3-A4CB-44C8E67DBC32}" srcOrd="1" destOrd="0" presId="urn:microsoft.com/office/officeart/2005/8/layout/cycle2"/>
    <dgm:cxn modelId="{7C630B5E-1170-48E6-B1CD-89F34A847959}" type="presOf" srcId="{E5EE93BB-69C5-405C-8DAC-53D05FC63CD4}" destId="{0BBAD54F-DEA1-4BB3-A73F-7629952E8847}" srcOrd="1" destOrd="0" presId="urn:microsoft.com/office/officeart/2005/8/layout/cycle2"/>
    <dgm:cxn modelId="{49B946C5-A9BC-4915-AB8E-A36E6BB4C131}" type="presOf" srcId="{079C5F6C-94D9-4A8C-A5EC-CE2A747D0F55}" destId="{9ACA67C9-1EE3-4A99-A227-F34B301C8631}" srcOrd="0" destOrd="0" presId="urn:microsoft.com/office/officeart/2005/8/layout/cycle2"/>
    <dgm:cxn modelId="{00494DF7-DC06-43E5-B64B-59A5673F548F}" type="presOf" srcId="{B156AA3F-4F4C-462F-981D-87D1437329AD}" destId="{9804BA79-CCEE-4916-958C-77A83A01DD5E}" srcOrd="1" destOrd="0" presId="urn:microsoft.com/office/officeart/2005/8/layout/cycle2"/>
    <dgm:cxn modelId="{38D7E27D-2FF3-40C9-B110-47ED3E49A55E}" type="presOf" srcId="{2E46B099-859F-450C-AF04-7CB69EAC540C}" destId="{AD6BFD63-E522-4E26-ABC8-165DEABC80B2}" srcOrd="0" destOrd="0" presId="urn:microsoft.com/office/officeart/2005/8/layout/cycle2"/>
    <dgm:cxn modelId="{521741F9-8779-4935-9A67-731246A22AD7}" type="presParOf" srcId="{2088D7D8-85D8-4726-8ABC-87167E9CA507}" destId="{AD6BFD63-E522-4E26-ABC8-165DEABC80B2}" srcOrd="0" destOrd="0" presId="urn:microsoft.com/office/officeart/2005/8/layout/cycle2"/>
    <dgm:cxn modelId="{D56C3D25-B7EA-49CB-AC9C-DCA1DE08B77A}" type="presParOf" srcId="{2088D7D8-85D8-4726-8ABC-87167E9CA507}" destId="{899273F3-16FD-4DD3-B416-774ABB4D5D69}" srcOrd="1" destOrd="0" presId="urn:microsoft.com/office/officeart/2005/8/layout/cycle2"/>
    <dgm:cxn modelId="{9B903E91-E33E-4D3C-9223-79A58F1A385C}" type="presParOf" srcId="{899273F3-16FD-4DD3-B416-774ABB4D5D69}" destId="{C9712078-B5EA-48D3-A4CB-44C8E67DBC32}" srcOrd="0" destOrd="0" presId="urn:microsoft.com/office/officeart/2005/8/layout/cycle2"/>
    <dgm:cxn modelId="{24C1EFD7-5C63-40B1-AEE6-4E1255C01E89}" type="presParOf" srcId="{2088D7D8-85D8-4726-8ABC-87167E9CA507}" destId="{878A4B1A-A969-457C-A82F-D9D2B2BF6C3B}" srcOrd="2" destOrd="0" presId="urn:microsoft.com/office/officeart/2005/8/layout/cycle2"/>
    <dgm:cxn modelId="{74928A62-7C62-4A56-A89F-E77A79C0DA8E}" type="presParOf" srcId="{2088D7D8-85D8-4726-8ABC-87167E9CA507}" destId="{9ACA67C9-1EE3-4A99-A227-F34B301C8631}" srcOrd="3" destOrd="0" presId="urn:microsoft.com/office/officeart/2005/8/layout/cycle2"/>
    <dgm:cxn modelId="{570DAF41-D147-4377-A9B4-FC2C4208B6B6}" type="presParOf" srcId="{9ACA67C9-1EE3-4A99-A227-F34B301C8631}" destId="{6638D258-64C3-4017-8C20-E55DA7C4DDDA}" srcOrd="0" destOrd="0" presId="urn:microsoft.com/office/officeart/2005/8/layout/cycle2"/>
    <dgm:cxn modelId="{45701061-B88D-43F6-AF57-CE9045D382B7}" type="presParOf" srcId="{2088D7D8-85D8-4726-8ABC-87167E9CA507}" destId="{0A8DB4F4-91BC-46E1-801F-787E2B836A0F}" srcOrd="4" destOrd="0" presId="urn:microsoft.com/office/officeart/2005/8/layout/cycle2"/>
    <dgm:cxn modelId="{31A3C3DD-B5D7-4C83-9899-7BF4A59DAF85}" type="presParOf" srcId="{2088D7D8-85D8-4726-8ABC-87167E9CA507}" destId="{75737B57-2080-454A-89C8-42CFB322BEF0}" srcOrd="5" destOrd="0" presId="urn:microsoft.com/office/officeart/2005/8/layout/cycle2"/>
    <dgm:cxn modelId="{DC909A19-2038-482A-B37C-288F06C4F600}" type="presParOf" srcId="{75737B57-2080-454A-89C8-42CFB322BEF0}" destId="{7843C907-77AF-4490-BD13-FD497B795F61}" srcOrd="0" destOrd="0" presId="urn:microsoft.com/office/officeart/2005/8/layout/cycle2"/>
    <dgm:cxn modelId="{1A8F868C-F13F-4AF9-BBC4-F3DEB64BEC3D}" type="presParOf" srcId="{2088D7D8-85D8-4726-8ABC-87167E9CA507}" destId="{5974C61D-01B1-4ED7-8869-88FCC1C78E08}" srcOrd="6" destOrd="0" presId="urn:microsoft.com/office/officeart/2005/8/layout/cycle2"/>
    <dgm:cxn modelId="{8328D09D-18AB-40ED-8C81-9046C156E212}" type="presParOf" srcId="{2088D7D8-85D8-4726-8ABC-87167E9CA507}" destId="{29945345-1892-452F-81D2-19AD615C08FD}" srcOrd="7" destOrd="0" presId="urn:microsoft.com/office/officeart/2005/8/layout/cycle2"/>
    <dgm:cxn modelId="{D3FCBBDB-FDCA-4E0B-B773-8F5A895A600A}" type="presParOf" srcId="{29945345-1892-452F-81D2-19AD615C08FD}" destId="{9804BA79-CCEE-4916-958C-77A83A01DD5E}" srcOrd="0" destOrd="0" presId="urn:microsoft.com/office/officeart/2005/8/layout/cycle2"/>
    <dgm:cxn modelId="{5121052C-1B7E-498E-854A-8515672B45AD}" type="presParOf" srcId="{2088D7D8-85D8-4726-8ABC-87167E9CA507}" destId="{AA6D2462-2FAD-44AB-A8D7-5CF1F9AC478D}" srcOrd="8" destOrd="0" presId="urn:microsoft.com/office/officeart/2005/8/layout/cycle2"/>
    <dgm:cxn modelId="{34596A93-00D7-46E8-8116-726EA1428281}" type="presParOf" srcId="{2088D7D8-85D8-4726-8ABC-87167E9CA507}" destId="{C01B4138-8180-4646-8199-1FB6126F8E14}" srcOrd="9" destOrd="0" presId="urn:microsoft.com/office/officeart/2005/8/layout/cycle2"/>
    <dgm:cxn modelId="{EE2AC8BE-5C1C-4265-BA2E-51E42E8587C2}" type="presParOf" srcId="{C01B4138-8180-4646-8199-1FB6126F8E14}" destId="{0BBAD54F-DEA1-4BB3-A73F-7629952E884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C977E-D4F1-4039-B4E3-3F7AE25A02DD}" type="datetimeFigureOut">
              <a:rPr lang="en-GB" smtClean="0"/>
              <a:pPr/>
              <a:t>10/12/2016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E97F7-36D4-4D1E-9621-6E31FCEE14FD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16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EA48-D97F-48B0-AADE-E8D6F929D1CA}" type="datetime1">
              <a:rPr lang="en-GB" smtClean="0"/>
              <a:pPr/>
              <a:t>10/12/2016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11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8D07-58DA-4CFB-9790-738710DCFB7A}" type="datetime1">
              <a:rPr lang="en-GB" smtClean="0"/>
              <a:pPr/>
              <a:t>10/12/2016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830D-AA12-4014-A4C0-99440519EE5B}" type="datetime1">
              <a:rPr lang="en-GB" smtClean="0"/>
              <a:pPr/>
              <a:t>10/12/2016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5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8A48-D6AD-4243-8E45-7DFBF15C91F6}" type="datetime1">
              <a:rPr lang="en-GB" smtClean="0"/>
              <a:pPr/>
              <a:t>10/12/2016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52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1BF3-C629-4608-9F24-5B89210BB21F}" type="datetime1">
              <a:rPr lang="en-GB" smtClean="0"/>
              <a:pPr/>
              <a:t>10/12/2016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871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8BE8-55B0-4F85-AFE5-70C550D8D11A}" type="datetime1">
              <a:rPr lang="en-GB" smtClean="0"/>
              <a:pPr/>
              <a:t>10/12/2016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31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6520-8E83-4146-8C9E-4D54D2D17E0F}" type="datetime1">
              <a:rPr lang="en-GB" smtClean="0"/>
              <a:pPr/>
              <a:t>10/12/2016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45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546A-C21E-49A5-B9A9-22791E984B23}" type="datetime1">
              <a:rPr lang="en-GB" smtClean="0"/>
              <a:pPr/>
              <a:t>10/12/2016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10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A018-6166-4B22-B74F-EE5BA41E397C}" type="datetime1">
              <a:rPr lang="en-GB" smtClean="0"/>
              <a:pPr/>
              <a:t>10/12/2016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81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FB91-22F0-4678-BF17-99845AD9B96D}" type="datetime1">
              <a:rPr lang="en-GB" smtClean="0"/>
              <a:pPr/>
              <a:t>10/12/2016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21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B53D-CFF6-42D5-966E-C7401AA08579}" type="datetime1">
              <a:rPr lang="en-GB" smtClean="0"/>
              <a:pPr/>
              <a:t>10/12/2016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13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4343F-1916-4136-9275-4FD64E10E7D3}" type="datetime1">
              <a:rPr lang="en-GB" smtClean="0"/>
              <a:pPr/>
              <a:t>10/12/2016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81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source=images&amp;cd=&amp;cad=rja&amp;docid=Rj9w8WCQJlRxCM&amp;tbnid=0lbKh2kTlPXkNM:&amp;ved=0CAgQjRwwAA&amp;url=http://www.innovationforgrowth.co.uk/Blog/?p=631&amp;ei=BtJvUeKmAuKR0AW2gYHQAg&amp;psig=AFQjCNEUlFATdg878-k0x0T93K9Wpsxv_Q&amp;ust=1366369158150192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94421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36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b="1" dirty="0" smtClean="0">
                <a:solidFill>
                  <a:srgbClr val="0B51A1"/>
                </a:solidFill>
                <a:latin typeface="+mj-lt"/>
                <a:ea typeface="+mj-ea"/>
                <a:cs typeface="+mj-cs"/>
              </a:rPr>
              <a:t>Lecture 3 Strategic Management THE</a:t>
            </a:r>
            <a:r>
              <a:rPr lang="en-GB" sz="3100" b="1" i="1" dirty="0">
                <a:solidFill>
                  <a:srgbClr val="0B51A1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3100" b="1" i="1" dirty="0">
                <a:solidFill>
                  <a:srgbClr val="0B51A1"/>
                </a:solidFill>
                <a:latin typeface="+mj-lt"/>
                <a:ea typeface="+mj-ea"/>
                <a:cs typeface="+mj-cs"/>
              </a:rPr>
            </a:br>
            <a:endParaRPr lang="en-GB" sz="3100" b="1" i="1" dirty="0">
              <a:solidFill>
                <a:srgbClr val="0B51A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3899297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Service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47260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 of competitive advantage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Service </a:t>
            </a:r>
            <a:r>
              <a:rPr lang="en-GB" sz="2800"/>
              <a:t>quality is often </a:t>
            </a:r>
            <a:r>
              <a:rPr lang="en-GB" sz="2800" dirty="0"/>
              <a:t>important in gaining competitive advantage </a:t>
            </a:r>
            <a:r>
              <a:rPr lang="en-GB" sz="2800"/>
              <a:t>in THE.</a:t>
            </a:r>
            <a:endParaRPr lang="en-GB" sz="2800" dirty="0"/>
          </a:p>
          <a:p>
            <a:pPr lvl="1">
              <a:buClr>
                <a:srgbClr val="FF0000"/>
              </a:buClr>
            </a:pPr>
            <a:r>
              <a:rPr lang="en-GB" sz="2400" dirty="0"/>
              <a:t>l</a:t>
            </a:r>
            <a:r>
              <a:rPr lang="en-GB" sz="2400"/>
              <a:t>argely </a:t>
            </a:r>
            <a:r>
              <a:rPr lang="en-GB" sz="2400" dirty="0"/>
              <a:t>determined by the quality of</a:t>
            </a:r>
            <a:r>
              <a:rPr lang="en-GB" sz="2000" dirty="0"/>
              <a:t> </a:t>
            </a:r>
            <a:r>
              <a:rPr lang="en-GB" sz="2400"/>
              <a:t>human resources;</a:t>
            </a:r>
            <a:endParaRPr lang="en-GB" sz="2400" dirty="0"/>
          </a:p>
          <a:p>
            <a:pPr lvl="1">
              <a:buClr>
                <a:srgbClr val="FF0000"/>
              </a:buClr>
            </a:pPr>
            <a:r>
              <a:rPr lang="en-GB" sz="2400"/>
              <a:t>because </a:t>
            </a:r>
            <a:r>
              <a:rPr lang="en-GB" sz="2400" dirty="0"/>
              <a:t>they facilitate firm </a:t>
            </a:r>
            <a:r>
              <a:rPr lang="en-GB" sz="2400"/>
              <a:t>specific competencies;</a:t>
            </a:r>
            <a:endParaRPr lang="en-GB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en-GB" sz="2800"/>
              <a:t>services </a:t>
            </a:r>
            <a:r>
              <a:rPr lang="en-GB" sz="2800" dirty="0"/>
              <a:t>are intangible; </a:t>
            </a:r>
            <a:r>
              <a:rPr lang="en-GB" sz="2800"/>
              <a:t>produced and </a:t>
            </a:r>
            <a:r>
              <a:rPr lang="en-GB" sz="2800" dirty="0"/>
              <a:t>consumed simultaneously;  usually with interpersonal interaction between </a:t>
            </a:r>
            <a:r>
              <a:rPr lang="en-GB" sz="2800"/>
              <a:t>customers and service providers, and </a:t>
            </a:r>
            <a:r>
              <a:rPr lang="en-GB" sz="2800" dirty="0"/>
              <a:t>thus:</a:t>
            </a:r>
          </a:p>
          <a:p>
            <a:pPr lvl="1">
              <a:buClr>
                <a:srgbClr val="FF0000"/>
              </a:buClr>
            </a:pPr>
            <a:r>
              <a:rPr lang="en-GB" sz="2400"/>
              <a:t>services </a:t>
            </a:r>
            <a:r>
              <a:rPr lang="en-GB" sz="2400" dirty="0"/>
              <a:t>are made tangible in the personality, appearance, attitudes</a:t>
            </a:r>
            <a:r>
              <a:rPr lang="en-GB" sz="2400"/>
              <a:t>, and </a:t>
            </a:r>
            <a:r>
              <a:rPr lang="en-GB" sz="2400" dirty="0"/>
              <a:t>behaviour </a:t>
            </a:r>
            <a:r>
              <a:rPr lang="en-GB" sz="2400"/>
              <a:t>of employees;</a:t>
            </a:r>
            <a:endParaRPr lang="en-GB" sz="2400" dirty="0"/>
          </a:p>
          <a:p>
            <a:pPr lvl="1">
              <a:buClr>
                <a:srgbClr val="FF0000"/>
              </a:buClr>
            </a:pPr>
            <a:r>
              <a:rPr lang="en-GB" sz="2400"/>
              <a:t>employees </a:t>
            </a:r>
            <a:r>
              <a:rPr lang="en-GB" sz="2400" dirty="0"/>
              <a:t>become part of the product, represent </a:t>
            </a:r>
            <a:r>
              <a:rPr lang="en-GB" sz="2400"/>
              <a:t>the organisation, and </a:t>
            </a:r>
            <a:r>
              <a:rPr lang="en-GB" sz="2400" dirty="0"/>
              <a:t>help to form the image of </a:t>
            </a:r>
            <a:r>
              <a:rPr lang="en-GB" sz="2400"/>
              <a:t>the organisation.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3732470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259632" y="5013176"/>
            <a:ext cx="6768752" cy="1008112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n-GB" sz="59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‘virtuous </a:t>
            </a:r>
            <a:r>
              <a:rPr lang="en-GB" sz="5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circle</a:t>
            </a:r>
            <a:r>
              <a:rPr lang="en-GB" sz="59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linking human resources with business success</a:t>
            </a:r>
            <a:endParaRPr lang="en-GB" sz="3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graphicFrame>
        <p:nvGraphicFramePr>
          <p:cNvPr id="10" name="Picture Placeholder 9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654599379"/>
              </p:ext>
            </p:extLst>
          </p:nvPr>
        </p:nvGraphicFramePr>
        <p:xfrm>
          <a:off x="1475656" y="260648"/>
          <a:ext cx="6264696" cy="4466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8073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Service Quality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88632"/>
          </a:xfrm>
        </p:spPr>
        <p:txBody>
          <a:bodyPr>
            <a:normAutofit/>
          </a:bodyPr>
          <a:lstStyle/>
          <a:p>
            <a:pPr marL="457200" lvl="1" indent="0" algn="ctr">
              <a:buClr>
                <a:srgbClr val="7030A0"/>
              </a:buClr>
              <a:buNone/>
            </a:pPr>
            <a:r>
              <a:rPr lang="en-GB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Achieving customer satisfaction</a:t>
            </a:r>
            <a:endParaRPr lang="en-GB" sz="20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20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SERVQUAL</a:t>
            </a:r>
            <a:r>
              <a:rPr lang="en-GB" sz="2000" dirty="0"/>
              <a:t> model of service quality (Zeithaml et al., 1990</a:t>
            </a:r>
            <a:r>
              <a:rPr lang="en-GB" sz="2000" dirty="0" smtClean="0"/>
              <a:t>)</a:t>
            </a:r>
            <a:endParaRPr lang="en-GB" sz="2000" dirty="0"/>
          </a:p>
          <a:p>
            <a:pPr>
              <a:buClr>
                <a:srgbClr val="FF0000"/>
              </a:buClr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916832"/>
            <a:ext cx="57150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418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Service Quality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88632"/>
          </a:xfrm>
        </p:spPr>
        <p:txBody>
          <a:bodyPr>
            <a:normAutofit fontScale="25000" lnSpcReduction="20000"/>
          </a:bodyPr>
          <a:lstStyle/>
          <a:p>
            <a:pPr marL="457200" lvl="1" indent="0" algn="ctr">
              <a:buClr>
                <a:srgbClr val="7030A0"/>
              </a:buClr>
              <a:buNone/>
            </a:pPr>
            <a:r>
              <a:rPr lang="en-GB" sz="1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Achieving customer satisfaction</a:t>
            </a:r>
            <a:endParaRPr lang="en-GB" sz="120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10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SERVQUAL</a:t>
            </a:r>
            <a:r>
              <a:rPr lang="en-GB" sz="10400" dirty="0"/>
              <a:t> model of service quality </a:t>
            </a:r>
            <a:r>
              <a:rPr lang="en-GB" sz="8000" dirty="0"/>
              <a:t>(Zeithaml </a:t>
            </a:r>
            <a:r>
              <a:rPr lang="en-GB" sz="8000"/>
              <a:t>et al., 1990):</a:t>
            </a:r>
            <a:endParaRPr lang="en-GB" sz="8000" dirty="0"/>
          </a:p>
          <a:p>
            <a:pPr>
              <a:buClr>
                <a:srgbClr val="7030A0"/>
              </a:buClr>
            </a:pPr>
            <a:r>
              <a:rPr lang="en-GB" sz="10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service </a:t>
            </a:r>
            <a:r>
              <a:rPr lang="en-GB" sz="10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quality </a:t>
            </a:r>
            <a:r>
              <a:rPr lang="en-GB" sz="10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gap </a:t>
            </a:r>
            <a:r>
              <a:rPr lang="en-GB" sz="9600"/>
              <a:t>–</a:t>
            </a:r>
            <a:r>
              <a:rPr lang="en-GB" sz="10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0400" dirty="0"/>
              <a:t>perception of service received is less than what </a:t>
            </a:r>
            <a:r>
              <a:rPr lang="en-GB" sz="10400"/>
              <a:t>is expected; five </a:t>
            </a:r>
            <a:r>
              <a:rPr lang="en-GB" sz="10400" dirty="0"/>
              <a:t>service dimensions:</a:t>
            </a:r>
          </a:p>
          <a:p>
            <a:pPr lvl="1">
              <a:buClr>
                <a:srgbClr val="FF0000"/>
              </a:buClr>
            </a:pPr>
            <a:r>
              <a:rPr lang="en-GB" sz="8800" b="1" i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GB" sz="8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esponsiveness </a:t>
            </a:r>
            <a:r>
              <a:rPr lang="en-GB" sz="8800"/>
              <a:t>– willingness to help customers;</a:t>
            </a:r>
          </a:p>
          <a:p>
            <a:pPr lvl="1">
              <a:buClr>
                <a:srgbClr val="FF0000"/>
              </a:buClr>
            </a:pPr>
            <a:r>
              <a:rPr lang="en-GB" sz="8800" b="1" i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GB" sz="8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ssurance</a:t>
            </a:r>
            <a:r>
              <a:rPr lang="en-GB" sz="8800"/>
              <a:t> – knowledge and courtesy of employees;</a:t>
            </a:r>
          </a:p>
          <a:p>
            <a:pPr lvl="1">
              <a:buClr>
                <a:srgbClr val="FF0000"/>
              </a:buClr>
            </a:pPr>
            <a:r>
              <a:rPr lang="en-GB" sz="8800" b="1" i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GB" sz="8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angibles</a:t>
            </a:r>
            <a:r>
              <a:rPr lang="en-GB" sz="8800"/>
              <a:t> – appearance of physical facilities;</a:t>
            </a:r>
          </a:p>
          <a:p>
            <a:pPr lvl="1">
              <a:buClr>
                <a:srgbClr val="FF0000"/>
              </a:buClr>
            </a:pPr>
            <a:r>
              <a:rPr lang="en-GB" sz="8800" b="1" i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GB" sz="8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mpathy</a:t>
            </a:r>
            <a:r>
              <a:rPr lang="en-GB" sz="8800"/>
              <a:t> – caring, individualised attention;</a:t>
            </a:r>
          </a:p>
          <a:p>
            <a:pPr lvl="1">
              <a:buClr>
                <a:srgbClr val="FF0000"/>
              </a:buClr>
            </a:pPr>
            <a:r>
              <a:rPr lang="en-GB" sz="8800" b="1" i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GB" sz="8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eliability </a:t>
            </a:r>
            <a:r>
              <a:rPr lang="en-GB" sz="8800"/>
              <a:t>– ability to perform dependably;</a:t>
            </a:r>
          </a:p>
          <a:p>
            <a:pPr lvl="0">
              <a:buClr>
                <a:srgbClr val="7030A0"/>
              </a:buClr>
            </a:pPr>
            <a:r>
              <a:rPr lang="en-GB" sz="10400"/>
              <a:t>possible service quality gaps</a:t>
            </a:r>
            <a:r>
              <a:rPr lang="en-GB" sz="10400" dirty="0"/>
              <a:t>:</a:t>
            </a:r>
          </a:p>
          <a:p>
            <a:pPr lvl="1">
              <a:buClr>
                <a:srgbClr val="FF0000"/>
              </a:buClr>
            </a:pPr>
            <a:r>
              <a:rPr lang="en-GB" sz="8800"/>
              <a:t>gap 1: management does not know what guests expect;</a:t>
            </a:r>
          </a:p>
          <a:p>
            <a:pPr lvl="1">
              <a:buClr>
                <a:srgbClr val="FF0000"/>
              </a:buClr>
            </a:pPr>
            <a:r>
              <a:rPr lang="en-GB" sz="8800"/>
              <a:t>gap 2: management is not willing or able to put the systems in place to match or exceed customer expectations;</a:t>
            </a:r>
          </a:p>
          <a:p>
            <a:pPr lvl="1">
              <a:buClr>
                <a:srgbClr val="FF0000"/>
              </a:buClr>
            </a:pPr>
            <a:r>
              <a:rPr lang="en-GB" sz="8800"/>
              <a:t>gap 3: the service–performance gap – employees are unable and/or unwilling to perform the service at the desired level;</a:t>
            </a:r>
          </a:p>
          <a:p>
            <a:pPr lvl="1">
              <a:buClr>
                <a:srgbClr val="FF0000"/>
              </a:buClr>
            </a:pPr>
            <a:r>
              <a:rPr lang="en-GB" sz="8800"/>
              <a:t>gap 4: promises do not match delivery.</a:t>
            </a:r>
            <a:endParaRPr lang="en-GB" sz="8800" dirty="0"/>
          </a:p>
          <a:p>
            <a:pPr>
              <a:buClr>
                <a:srgbClr val="FF0000"/>
              </a:buClr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400594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Service Quality Gaps </a:t>
            </a: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can gaps be closed?</a:t>
            </a:r>
          </a:p>
          <a:p>
            <a:pPr>
              <a:buClr>
                <a:srgbClr val="7030A0"/>
              </a:buClr>
            </a:pPr>
            <a:r>
              <a:rPr lang="en-GB" sz="3000" dirty="0"/>
              <a:t>Gaps may be positive </a:t>
            </a:r>
            <a:r>
              <a:rPr lang="en-GB" sz="3000"/>
              <a:t>or negative.</a:t>
            </a:r>
            <a:endParaRPr lang="en-GB" sz="3000" dirty="0"/>
          </a:p>
          <a:p>
            <a:pPr lvl="1">
              <a:buClr>
                <a:srgbClr val="FF0000"/>
              </a:buClr>
            </a:pPr>
            <a:r>
              <a:rPr lang="en-GB" sz="2400"/>
              <a:t>e.g</a:t>
            </a:r>
            <a:r>
              <a:rPr lang="en-GB" sz="2400" dirty="0"/>
              <a:t>. surpluses or deficiencies of a particular type </a:t>
            </a:r>
            <a:r>
              <a:rPr lang="en-GB" sz="2400"/>
              <a:t>of employee;</a:t>
            </a:r>
            <a:endParaRPr lang="en-GB" sz="2400" dirty="0"/>
          </a:p>
          <a:p>
            <a:pPr lvl="1">
              <a:buClr>
                <a:srgbClr val="FF0000"/>
              </a:buClr>
            </a:pPr>
            <a:r>
              <a:rPr lang="en-GB" sz="2400" dirty="0"/>
              <a:t>The strategy thus has to relieve labour surpluses or recruit </a:t>
            </a:r>
            <a:r>
              <a:rPr lang="en-GB" sz="2400"/>
              <a:t>additional labour.</a:t>
            </a:r>
            <a:endParaRPr lang="en-GB" sz="2400" dirty="0"/>
          </a:p>
          <a:p>
            <a:pPr>
              <a:buClr>
                <a:srgbClr val="7030A0"/>
              </a:buClr>
            </a:pPr>
            <a:r>
              <a:rPr lang="en-GB" sz="3000" dirty="0"/>
              <a:t>Gaps may be closed by using the ‘five Rs’ individually or in combination. The five Rs are:</a:t>
            </a:r>
          </a:p>
          <a:p>
            <a:pPr lvl="1">
              <a:buClr>
                <a:srgbClr val="FF0000"/>
              </a:buClr>
            </a:pPr>
            <a:r>
              <a:rPr lang="en-GB" sz="2400" b="1" i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etirement </a:t>
            </a:r>
          </a:p>
          <a:p>
            <a:pPr lvl="1">
              <a:buClr>
                <a:srgbClr val="FF0000"/>
              </a:buClr>
            </a:pPr>
            <a:r>
              <a:rPr lang="en-GB" sz="2400" b="1" i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etraining </a:t>
            </a:r>
          </a:p>
          <a:p>
            <a:pPr lvl="1">
              <a:buClr>
                <a:srgbClr val="FF0000"/>
              </a:buClr>
            </a:pPr>
            <a:r>
              <a:rPr lang="en-GB" sz="2400" b="1" i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edeployment </a:t>
            </a:r>
          </a:p>
          <a:p>
            <a:pPr lvl="1">
              <a:buClr>
                <a:srgbClr val="FF0000"/>
              </a:buClr>
            </a:pPr>
            <a:r>
              <a:rPr lang="en-GB" sz="2400" b="1" i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edundancy </a:t>
            </a:r>
          </a:p>
          <a:p>
            <a:pPr lvl="1">
              <a:buClr>
                <a:srgbClr val="FF0000"/>
              </a:buClr>
            </a:pPr>
            <a:r>
              <a:rPr lang="en-GB" sz="2400" b="1" i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ecruitment</a:t>
            </a:r>
            <a:r>
              <a:rPr lang="en-GB" sz="240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GB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484562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 fontScale="90000"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Human Resource Audit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57606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human resources implement strategy?</a:t>
            </a:r>
          </a:p>
          <a:p>
            <a:pPr>
              <a:buClr>
                <a:srgbClr val="7030A0"/>
              </a:buClr>
            </a:pPr>
            <a:r>
              <a:rPr lang="en-GB" sz="3100"/>
              <a:t>investigation </a:t>
            </a:r>
            <a:r>
              <a:rPr lang="en-GB" sz="3100" dirty="0"/>
              <a:t>into size, skills, </a:t>
            </a:r>
            <a:r>
              <a:rPr lang="en-GB" sz="3100"/>
              <a:t>structure and </a:t>
            </a:r>
            <a:r>
              <a:rPr lang="en-GB" sz="3100" dirty="0"/>
              <a:t>all other issues of those </a:t>
            </a:r>
            <a:r>
              <a:rPr lang="en-GB" sz="3100"/>
              <a:t>currently employed;</a:t>
            </a:r>
            <a:endParaRPr lang="en-GB" sz="3100" dirty="0"/>
          </a:p>
          <a:p>
            <a:pPr>
              <a:buClr>
                <a:srgbClr val="7030A0"/>
              </a:buClr>
            </a:pPr>
            <a:r>
              <a:rPr lang="en-GB" sz="3100" dirty="0"/>
              <a:t>Assess the ability of human resources to implement a chosen strategy or range of </a:t>
            </a:r>
            <a:r>
              <a:rPr lang="en-GB" sz="3100"/>
              <a:t>strategic options.</a:t>
            </a:r>
            <a:endParaRPr lang="en-GB" sz="3100" dirty="0"/>
          </a:p>
          <a:p>
            <a:pPr>
              <a:buClr>
                <a:srgbClr val="7030A0"/>
              </a:buClr>
            </a:pPr>
            <a:r>
              <a:rPr lang="en-GB" sz="3100"/>
              <a:t>typical </a:t>
            </a:r>
            <a:r>
              <a:rPr lang="en-GB" sz="3100" dirty="0"/>
              <a:t>audit checklist: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number of employees;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employee costs;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organisational structure;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recruitment and selection procedures;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quality and effectiveness of training and development;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employee motivation and morale;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quality of employee or industrial relations;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internal and external networks of employees;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effectiveness of human resource policies and control procedures</a:t>
            </a:r>
            <a:r>
              <a:rPr lang="en-GB" sz="26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4031038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Critical Success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61662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GB" sz="4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human resources may be critical</a:t>
            </a:r>
          </a:p>
          <a:p>
            <a:pPr>
              <a:buClr>
                <a:srgbClr val="7030A0"/>
              </a:buClr>
            </a:pPr>
            <a:r>
              <a:rPr lang="en-GB" sz="4500" dirty="0"/>
              <a:t>As well as </a:t>
            </a:r>
            <a:r>
              <a:rPr lang="en-GB" sz="4500"/>
              <a:t>identifying gaps, </a:t>
            </a:r>
            <a:r>
              <a:rPr lang="en-GB" sz="4500" dirty="0"/>
              <a:t>HR audit may establish which employees or groups are critical to </a:t>
            </a:r>
            <a:r>
              <a:rPr lang="en-GB" sz="4500"/>
              <a:t>strategic success.</a:t>
            </a:r>
            <a:endParaRPr lang="en-GB" sz="4500" dirty="0"/>
          </a:p>
          <a:p>
            <a:pPr>
              <a:buClr>
                <a:srgbClr val="7030A0"/>
              </a:buClr>
            </a:pPr>
            <a:r>
              <a:rPr lang="en-GB" sz="4500" dirty="0"/>
              <a:t>Usually there are one or more reasons why </a:t>
            </a:r>
            <a:r>
              <a:rPr lang="en-GB" sz="4500"/>
              <a:t>some organisations </a:t>
            </a:r>
            <a:r>
              <a:rPr lang="en-GB" sz="4500" dirty="0"/>
              <a:t>have </a:t>
            </a:r>
            <a:r>
              <a:rPr lang="en-GB" sz="4500"/>
              <a:t>superior performers.</a:t>
            </a:r>
            <a:endParaRPr lang="en-GB" sz="4500" dirty="0"/>
          </a:p>
          <a:p>
            <a:pPr>
              <a:buClr>
                <a:srgbClr val="7030A0"/>
              </a:buClr>
            </a:pPr>
            <a:r>
              <a:rPr lang="en-GB" sz="4500" dirty="0"/>
              <a:t>Key reasons for </a:t>
            </a:r>
            <a:r>
              <a:rPr lang="en-GB" sz="4500"/>
              <a:t>success are called </a:t>
            </a:r>
            <a:r>
              <a:rPr lang="en-GB" sz="45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Critical Success Factors </a:t>
            </a:r>
            <a:r>
              <a:rPr lang="en-GB" sz="4500" dirty="0"/>
              <a:t>(</a:t>
            </a:r>
            <a:r>
              <a:rPr lang="en-GB" sz="4500"/>
              <a:t>CSFs).</a:t>
            </a:r>
            <a:endParaRPr lang="en-GB" sz="4500" dirty="0"/>
          </a:p>
          <a:p>
            <a:pPr>
              <a:buClr>
                <a:srgbClr val="7030A0"/>
              </a:buClr>
            </a:pPr>
            <a:r>
              <a:rPr lang="en-GB" sz="4500" dirty="0"/>
              <a:t>CSFs may lie in several </a:t>
            </a:r>
            <a:r>
              <a:rPr lang="en-GB" sz="4500"/>
              <a:t>areas </a:t>
            </a:r>
            <a:r>
              <a:rPr lang="en-GB" sz="4800"/>
              <a:t>–</a:t>
            </a:r>
            <a:r>
              <a:rPr lang="en-GB" sz="4500"/>
              <a:t> </a:t>
            </a:r>
            <a:r>
              <a:rPr lang="en-GB" sz="4500" dirty="0"/>
              <a:t>but often human resources often form </a:t>
            </a:r>
            <a:r>
              <a:rPr lang="en-GB" sz="4500"/>
              <a:t>a part.</a:t>
            </a:r>
            <a:endParaRPr lang="en-GB" sz="4500" dirty="0"/>
          </a:p>
          <a:p>
            <a:pPr>
              <a:buClr>
                <a:srgbClr val="7030A0"/>
              </a:buClr>
            </a:pPr>
            <a:r>
              <a:rPr lang="en-GB" sz="4500"/>
              <a:t>e.g</a:t>
            </a:r>
            <a:r>
              <a:rPr lang="en-GB" sz="4500" dirty="0"/>
              <a:t>. some companies  may have:</a:t>
            </a:r>
          </a:p>
          <a:p>
            <a:pPr lvl="1">
              <a:buClr>
                <a:srgbClr val="FF0000"/>
              </a:buClr>
            </a:pPr>
            <a:r>
              <a:rPr lang="en-GB" sz="3800"/>
              <a:t>uniquely skilled employees;</a:t>
            </a:r>
            <a:endParaRPr lang="en-GB" sz="3800" dirty="0"/>
          </a:p>
          <a:p>
            <a:pPr lvl="1">
              <a:buClr>
                <a:srgbClr val="FF0000"/>
              </a:buClr>
            </a:pPr>
            <a:r>
              <a:rPr lang="en-GB" sz="3800"/>
              <a:t>employees </a:t>
            </a:r>
            <a:r>
              <a:rPr lang="en-GB" sz="3800" dirty="0"/>
              <a:t>with exceptional </a:t>
            </a:r>
            <a:r>
              <a:rPr lang="en-GB" sz="3800"/>
              <a:t>knowledge and experience;</a:t>
            </a:r>
            <a:endParaRPr lang="en-GB" sz="3800" dirty="0"/>
          </a:p>
          <a:p>
            <a:pPr lvl="1">
              <a:buClr>
                <a:srgbClr val="FF0000"/>
              </a:buClr>
            </a:pPr>
            <a:r>
              <a:rPr lang="en-GB" sz="3800"/>
              <a:t>an inspirational leader.</a:t>
            </a:r>
            <a:endParaRPr lang="en-GB" sz="3800" dirty="0"/>
          </a:p>
          <a:p>
            <a:pPr marL="457200" lvl="1" indent="0">
              <a:buNone/>
            </a:pPr>
            <a:r>
              <a:rPr lang="en-GB" sz="3700" dirty="0"/>
              <a:t> </a:t>
            </a:r>
            <a:endParaRPr lang="en-GB" sz="37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164859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Organisational </a:t>
            </a:r>
            <a:r>
              <a:rPr lang="en-GB" sz="3200" dirty="0">
                <a:solidFill>
                  <a:srgbClr val="0B51A1"/>
                </a:solidFill>
              </a:rPr>
              <a:t>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440" y="908720"/>
            <a:ext cx="8640960" cy="5616624"/>
          </a:xfrm>
        </p:spPr>
        <p:txBody>
          <a:bodyPr>
            <a:normAutofit fontScale="25000" lnSpcReduction="20000"/>
          </a:bodyPr>
          <a:lstStyle/>
          <a:p>
            <a:pPr>
              <a:buClr>
                <a:srgbClr val="7030A0"/>
              </a:buClr>
            </a:pPr>
            <a:r>
              <a:rPr lang="en-GB" sz="10400" dirty="0" smtClean="0"/>
              <a:t>Is the culture </a:t>
            </a:r>
            <a:r>
              <a:rPr lang="en-GB" sz="9600" dirty="0"/>
              <a:t>–</a:t>
            </a:r>
            <a:r>
              <a:rPr lang="en-GB" sz="10400" dirty="0"/>
              <a:t> organisational equivalent of a human’s personality;</a:t>
            </a:r>
          </a:p>
          <a:p>
            <a:pPr>
              <a:buClr>
                <a:srgbClr val="7030A0"/>
              </a:buClr>
            </a:pPr>
            <a:r>
              <a:rPr lang="en-GB" sz="10400" dirty="0"/>
              <a:t>As with human personality, culture can be difficult to explain </a:t>
            </a:r>
            <a:r>
              <a:rPr lang="en-GB" sz="10400" dirty="0" err="1"/>
              <a:t>andf</a:t>
            </a:r>
            <a:r>
              <a:rPr lang="en-GB" sz="10400" dirty="0"/>
              <a:t> define. Consequently there are many definitions.</a:t>
            </a:r>
          </a:p>
          <a:p>
            <a:pPr>
              <a:buClr>
                <a:srgbClr val="7030A0"/>
              </a:buClr>
            </a:pPr>
            <a:r>
              <a:rPr lang="en-GB" sz="10400" dirty="0"/>
              <a:t>Culture can be explained in terms of the ‘feel’ of an organisation or its ‘character’ or ‘the way we do things round here’.</a:t>
            </a:r>
          </a:p>
          <a:p>
            <a:pPr>
              <a:buClr>
                <a:srgbClr val="7030A0"/>
              </a:buClr>
            </a:pPr>
            <a:r>
              <a:rPr lang="en-GB" sz="10400" dirty="0"/>
              <a:t>A strategically important point is that all organisations have a culture that it can have a significant effect on organisational performance. </a:t>
            </a:r>
            <a:endParaRPr lang="en-GB" sz="10400" dirty="0" smtClean="0"/>
          </a:p>
          <a:p>
            <a:pPr>
              <a:buClr>
                <a:srgbClr val="7030A0"/>
              </a:buClr>
            </a:pPr>
            <a:r>
              <a:rPr lang="en-GB" sz="10400" dirty="0" smtClean="0"/>
              <a:t>THE </a:t>
            </a:r>
            <a:r>
              <a:rPr lang="en-GB" sz="10400" dirty="0"/>
              <a:t>managers: </a:t>
            </a:r>
          </a:p>
          <a:p>
            <a:pPr lvl="1">
              <a:buClr>
                <a:srgbClr val="FF0000"/>
              </a:buClr>
            </a:pPr>
            <a:r>
              <a:rPr lang="en-GB" sz="8800" dirty="0"/>
              <a:t>must attempt to understand the culture;</a:t>
            </a:r>
          </a:p>
          <a:p>
            <a:pPr lvl="1">
              <a:buClr>
                <a:srgbClr val="FF0000"/>
              </a:buClr>
            </a:pPr>
            <a:r>
              <a:rPr lang="en-GB" sz="8800" dirty="0"/>
              <a:t>and the effect it is has (positive or negative) on organisational performance;</a:t>
            </a:r>
          </a:p>
          <a:p>
            <a:pPr lvl="1">
              <a:buClr>
                <a:srgbClr val="FF0000"/>
              </a:buClr>
            </a:pPr>
            <a:r>
              <a:rPr lang="en-GB" sz="8800" dirty="0"/>
              <a:t>Managers may subsequently need to take steps to implement a programme that attempts to change the prevailing culture to improve performance.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660765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solidFill>
                  <a:srgbClr val="0B51A1"/>
                </a:solidFill>
              </a:rPr>
              <a:t/>
            </a:r>
            <a:br>
              <a:rPr lang="en-GB" sz="3600" dirty="0">
                <a:solidFill>
                  <a:srgbClr val="0B51A1"/>
                </a:solidFill>
              </a:rPr>
            </a:br>
            <a:r>
              <a:rPr lang="en-GB" sz="3600">
                <a:solidFill>
                  <a:srgbClr val="0B51A1"/>
                </a:solidFill>
              </a:rPr>
              <a:t>The Determinants of Culture </a:t>
            </a:r>
            <a:r>
              <a:rPr lang="en-GB" sz="3600" dirty="0">
                <a:solidFill>
                  <a:srgbClr val="0B51A1"/>
                </a:solidFill>
              </a:rPr>
              <a:t> </a:t>
            </a:r>
            <a:br>
              <a:rPr lang="en-GB" sz="3600" dirty="0">
                <a:solidFill>
                  <a:srgbClr val="0B51A1"/>
                </a:solidFill>
              </a:rPr>
            </a:b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57232"/>
            <a:ext cx="8533456" cy="5472608"/>
          </a:xfrm>
        </p:spPr>
        <p:txBody>
          <a:bodyPr>
            <a:normAutofit fontScale="25000" lnSpcReduction="20000"/>
          </a:bodyPr>
          <a:lstStyle/>
          <a:p>
            <a:pPr marL="457200" lvl="1" indent="0" algn="ctr">
              <a:buClr>
                <a:srgbClr val="7030A0"/>
              </a:buClr>
              <a:buNone/>
            </a:pPr>
            <a:r>
              <a:rPr lang="en-GB" sz="1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possible influences </a:t>
            </a:r>
          </a:p>
          <a:p>
            <a:pPr lvl="0">
              <a:buClr>
                <a:srgbClr val="7030A0"/>
              </a:buClr>
            </a:pPr>
            <a:r>
              <a:rPr lang="en-GB" sz="10400" dirty="0"/>
              <a:t>philosophy of the organisation’s founders, especially if it is relatively young;</a:t>
            </a:r>
          </a:p>
          <a:p>
            <a:pPr lvl="0">
              <a:buClr>
                <a:srgbClr val="7030A0"/>
              </a:buClr>
            </a:pPr>
            <a:r>
              <a:rPr lang="en-GB" sz="10400" dirty="0"/>
              <a:t>nature of activities and character of industry it competes in;</a:t>
            </a:r>
          </a:p>
          <a:p>
            <a:pPr lvl="0">
              <a:buClr>
                <a:srgbClr val="7030A0"/>
              </a:buClr>
            </a:pPr>
            <a:r>
              <a:rPr lang="en-GB" sz="10400" dirty="0"/>
              <a:t>nature of the interpersonal relationships and the nature of industrial or employee relationships;</a:t>
            </a:r>
          </a:p>
          <a:p>
            <a:pPr lvl="0">
              <a:buClr>
                <a:srgbClr val="7030A0"/>
              </a:buClr>
            </a:pPr>
            <a:r>
              <a:rPr lang="en-GB" sz="10400" dirty="0"/>
              <a:t>management style adopted and types of control mechanism, e.g. existent management style is autocratic or democratic;</a:t>
            </a:r>
          </a:p>
          <a:p>
            <a:pPr lvl="0">
              <a:buClr>
                <a:srgbClr val="7030A0"/>
              </a:buClr>
            </a:pPr>
            <a:r>
              <a:rPr lang="en-GB" sz="10400" dirty="0"/>
              <a:t>national or regional character of areas where organisation’s activities are located. in turn, this can affect the power distance, which also influences culture;</a:t>
            </a:r>
          </a:p>
          <a:p>
            <a:pPr lvl="0">
              <a:buClr>
                <a:srgbClr val="7030A0"/>
              </a:buClr>
            </a:pPr>
            <a:r>
              <a:rPr lang="en-GB" sz="10400" dirty="0"/>
              <a:t>structure of organisation, particularly its ‘height’ and ‘width’;</a:t>
            </a:r>
          </a:p>
          <a:p>
            <a:pPr lvl="0">
              <a:buClr>
                <a:srgbClr val="7030A0"/>
              </a:buClr>
            </a:pPr>
            <a:r>
              <a:rPr lang="en-GB" sz="10400" dirty="0"/>
              <a:t>dependency on technology and the type of technology employed.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953710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944"/>
            <a:ext cx="8229600" cy="576064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Importance of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568952" cy="5904656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buClr>
                <a:srgbClr val="7030A0"/>
              </a:buClr>
              <a:buNone/>
            </a:pPr>
            <a:r>
              <a:rPr lang="en-GB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Culture can have broad influences</a:t>
            </a:r>
          </a:p>
          <a:p>
            <a:pPr>
              <a:buClr>
                <a:srgbClr val="7030A0"/>
              </a:buClr>
            </a:pPr>
            <a:r>
              <a:rPr lang="en-GB" sz="3700"/>
              <a:t>culture </a:t>
            </a:r>
            <a:r>
              <a:rPr lang="en-GB" sz="3700" dirty="0"/>
              <a:t>can have an influence on: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employee motivation;</a:t>
            </a:r>
            <a:endParaRPr lang="en-GB" sz="3400" dirty="0"/>
          </a:p>
          <a:p>
            <a:pPr lvl="1">
              <a:buClr>
                <a:srgbClr val="FF0000"/>
              </a:buClr>
            </a:pPr>
            <a:r>
              <a:rPr lang="en-GB" sz="3400"/>
              <a:t>attractiveness as an employer and hence the rate of staff turnover;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employee morale and ‘goodwill’;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productivity and efficiency;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quality of work;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nature of industrial relations;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attitude of employees in the workplace;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innovation and creativity;</a:t>
            </a:r>
            <a:endParaRPr lang="en-GB" sz="3400" dirty="0"/>
          </a:p>
          <a:p>
            <a:pPr>
              <a:buClr>
                <a:srgbClr val="7030A0"/>
              </a:buClr>
            </a:pPr>
            <a:r>
              <a:rPr lang="en-GB" sz="3700" dirty="0"/>
              <a:t>Many </a:t>
            </a:r>
            <a:r>
              <a:rPr lang="en-GB" sz="3700"/>
              <a:t>THE organisations have recognised the importance </a:t>
            </a:r>
            <a:r>
              <a:rPr lang="en-GB" sz="3700" dirty="0"/>
              <a:t>of a </a:t>
            </a:r>
            <a:r>
              <a:rPr lang="en-GB" sz="3700"/>
              <a:t>strong and </a:t>
            </a:r>
            <a:r>
              <a:rPr lang="en-GB" sz="3700" dirty="0"/>
              <a:t>consistently </a:t>
            </a:r>
            <a:r>
              <a:rPr lang="en-GB" sz="3700"/>
              <a:t>applied culture.</a:t>
            </a:r>
            <a:endParaRPr lang="en-GB" sz="3700" dirty="0"/>
          </a:p>
          <a:p>
            <a:pPr>
              <a:buClr>
                <a:srgbClr val="7030A0"/>
              </a:buClr>
            </a:pPr>
            <a:r>
              <a:rPr lang="en-GB" sz="3700"/>
              <a:t>can enable organisations </a:t>
            </a:r>
            <a:r>
              <a:rPr lang="en-GB" sz="3700" dirty="0"/>
              <a:t>to strive to deliver: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consistent </a:t>
            </a:r>
            <a:r>
              <a:rPr lang="en-GB" sz="3400" dirty="0"/>
              <a:t>standards </a:t>
            </a:r>
            <a:r>
              <a:rPr lang="en-GB" sz="3400"/>
              <a:t>of service;</a:t>
            </a:r>
            <a:endParaRPr lang="en-GB" sz="3400" dirty="0"/>
          </a:p>
          <a:p>
            <a:pPr lvl="1">
              <a:buClr>
                <a:srgbClr val="FF0000"/>
              </a:buClr>
            </a:pPr>
            <a:r>
              <a:rPr lang="en-GB" sz="3400"/>
              <a:t>can </a:t>
            </a:r>
            <a:r>
              <a:rPr lang="en-GB" sz="3400" dirty="0"/>
              <a:t>be used as a promotional tool </a:t>
            </a:r>
            <a:r>
              <a:rPr lang="en-GB" sz="3400"/>
              <a:t>externally and internally.</a:t>
            </a:r>
            <a:endParaRPr lang="en-GB" sz="3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3070732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304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36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600" b="1" i="1" dirty="0" smtClean="0">
                <a:solidFill>
                  <a:srgbClr val="002060"/>
                </a:solidFill>
              </a:rPr>
              <a:t>The </a:t>
            </a:r>
            <a:r>
              <a:rPr lang="en-GB" sz="3600" b="1" i="1" dirty="0">
                <a:solidFill>
                  <a:srgbClr val="002060"/>
                </a:solidFill>
              </a:rPr>
              <a:t>Human Context </a:t>
            </a:r>
            <a:r>
              <a:rPr lang="en-GB" dirty="0"/>
              <a:t/>
            </a:r>
            <a:br>
              <a:rPr lang="en-GB" dirty="0"/>
            </a:br>
            <a:endParaRPr lang="en-GB" sz="3100" b="1" i="1" dirty="0">
              <a:solidFill>
                <a:srgbClr val="0B51A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186953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The Cultural Web</a:t>
            </a: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pic>
        <p:nvPicPr>
          <p:cNvPr id="7" name="Content Placeholder 6" descr="http://www.innovationforgrowth.co.uk/Blog/wp-content/uploads/2012/02/paradigm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7056784" cy="48965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0009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504056"/>
          </a:xfrm>
        </p:spPr>
        <p:txBody>
          <a:bodyPr>
            <a:no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The Cultural Web</a:t>
            </a: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Elements of the web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stories </a:t>
            </a:r>
            <a:r>
              <a:rPr lang="en-GB" sz="2400" i="1"/>
              <a:t>–</a:t>
            </a:r>
            <a:r>
              <a:rPr lang="en-GB" sz="2400"/>
              <a:t> what people within the organisation talk to each other about;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routines and rituals </a:t>
            </a:r>
            <a:r>
              <a:rPr lang="en-GB" sz="2400" i="1"/>
              <a:t>– </a:t>
            </a:r>
            <a:r>
              <a:rPr lang="en-GB" sz="2400"/>
              <a:t>routines are procedures for doing things; rituals have longer time frame and can be either formal or informal;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symbols</a:t>
            </a:r>
            <a:r>
              <a:rPr lang="en-GB" sz="2400" i="1"/>
              <a:t> –</a:t>
            </a:r>
            <a:r>
              <a:rPr lang="en-GB" sz="2400"/>
              <a:t> aspects that symbolise something to some people;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structure</a:t>
            </a:r>
            <a:r>
              <a:rPr lang="en-GB" sz="2400" i="1"/>
              <a:t> –  </a:t>
            </a:r>
            <a:r>
              <a:rPr lang="en-GB" sz="2400"/>
              <a:t>can mean more than just those formal relationships shown on an organisation diagram;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control systems </a:t>
            </a:r>
            <a:r>
              <a:rPr lang="en-GB" sz="2400" i="1"/>
              <a:t>– </a:t>
            </a:r>
            <a:r>
              <a:rPr lang="en-GB" sz="2400"/>
              <a:t>ways in which activities are controlled;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power structures </a:t>
            </a:r>
            <a:r>
              <a:rPr lang="en-GB" sz="2400" i="1"/>
              <a:t>–</a:t>
            </a:r>
            <a:r>
              <a:rPr lang="en-GB" sz="2400"/>
              <a:t> core assumptions that contribute to the paradigm are likely to be made by the most powerful management; 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paradigm</a:t>
            </a:r>
            <a:r>
              <a:rPr lang="en-GB" sz="2400"/>
              <a:t> </a:t>
            </a:r>
            <a:r>
              <a:rPr lang="en-GB" sz="2400" i="1"/>
              <a:t>–</a:t>
            </a:r>
            <a:r>
              <a:rPr lang="en-GB" sz="2400"/>
              <a:t> the aggregate </a:t>
            </a:r>
            <a:r>
              <a:rPr lang="en-GB" sz="2400" dirty="0"/>
              <a:t>effects of the all of the cultural influences on the </a:t>
            </a:r>
            <a:r>
              <a:rPr lang="en-GB" sz="2400"/>
              <a:t>way the organisation </a:t>
            </a:r>
            <a:r>
              <a:rPr lang="en-GB" sz="2400" dirty="0"/>
              <a:t>looks at </a:t>
            </a:r>
            <a:r>
              <a:rPr lang="en-GB" sz="2400"/>
              <a:t>the world.</a:t>
            </a:r>
            <a:endParaRPr lang="en-GB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416426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008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B51A1"/>
                </a:solidFill>
              </a:rPr>
              <a:t>Hofstede’s </a:t>
            </a:r>
            <a:r>
              <a:rPr lang="en-GB" sz="3200" dirty="0">
                <a:solidFill>
                  <a:srgbClr val="0B51A1"/>
                </a:solidFill>
              </a:rPr>
              <a:t>Cross-Cultural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25658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Cultural dimensions theory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THE is, by its nature, international in orientation.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thus it is important that THE managers understand:</a:t>
            </a:r>
          </a:p>
          <a:p>
            <a:pPr marL="857250" lvl="1" indent="-457200">
              <a:buClr>
                <a:srgbClr val="FF0000"/>
              </a:buClr>
            </a:pPr>
            <a:r>
              <a:rPr lang="en-GB" sz="2400" dirty="0"/>
              <a:t>the influence of national culture;</a:t>
            </a:r>
          </a:p>
          <a:p>
            <a:pPr marL="857250" lvl="1" indent="-457200">
              <a:buClr>
                <a:srgbClr val="FF0000"/>
              </a:buClr>
            </a:pPr>
            <a:r>
              <a:rPr lang="en-GB" sz="2400" dirty="0"/>
              <a:t>the effects the differences have upon the successful implementation of strategy;</a:t>
            </a:r>
          </a:p>
          <a:p>
            <a:pPr>
              <a:buClr>
                <a:srgbClr val="7030A0"/>
              </a:buClr>
            </a:pPr>
            <a:r>
              <a:rPr lang="en-GB" sz="2800" dirty="0" smtClean="0"/>
              <a:t>Hofstede’s </a:t>
            </a:r>
            <a:r>
              <a:rPr lang="en-GB" sz="2800" dirty="0"/>
              <a:t>cultural dimensions theory presents five dimensions:</a:t>
            </a:r>
          </a:p>
          <a:p>
            <a:pPr lvl="1">
              <a:buClr>
                <a:srgbClr val="FF0000"/>
              </a:buClr>
            </a:pP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Power distance</a:t>
            </a:r>
          </a:p>
          <a:p>
            <a:pPr lvl="1">
              <a:buClr>
                <a:srgbClr val="FF0000"/>
              </a:buClr>
            </a:pP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Individualism/collectivism</a:t>
            </a:r>
          </a:p>
          <a:p>
            <a:pPr lvl="1">
              <a:buClr>
                <a:srgbClr val="FF0000"/>
              </a:buClr>
            </a:pP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Masculinity versus femininity</a:t>
            </a:r>
          </a:p>
          <a:p>
            <a:pPr lvl="1">
              <a:buClr>
                <a:srgbClr val="FF0000"/>
              </a:buClr>
            </a:pP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Uncertainty avoidance</a:t>
            </a:r>
          </a:p>
          <a:p>
            <a:pPr lvl="1">
              <a:buClr>
                <a:srgbClr val="FF0000"/>
              </a:buClr>
            </a:pP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Long-termism versus short-termism.</a:t>
            </a:r>
          </a:p>
          <a:p>
            <a:pPr marL="0" indent="0">
              <a:buNone/>
            </a:pPr>
            <a:endParaRPr lang="en-GB" sz="2800" dirty="0"/>
          </a:p>
          <a:p>
            <a:pPr marL="0" indent="0" algn="ctr">
              <a:buNone/>
            </a:pPr>
            <a:endParaRPr lang="en-GB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Strategic Management for Tourism Hospitality &amp; Events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217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Autofit/>
          </a:bodyPr>
          <a:lstStyle/>
          <a:p>
            <a:pPr>
              <a:buClr>
                <a:srgbClr val="7030A0"/>
              </a:buClr>
            </a:pPr>
            <a:r>
              <a:rPr lang="en-GB" sz="2600" dirty="0"/>
              <a:t>THE is often highly labour-intensive and human resources are often the key differentiator between organisations.</a:t>
            </a:r>
          </a:p>
          <a:p>
            <a:pPr>
              <a:buClr>
                <a:srgbClr val="7030A0"/>
              </a:buClr>
            </a:pPr>
            <a:r>
              <a:rPr lang="en-GB" sz="2600" dirty="0"/>
              <a:t>The </a:t>
            </a:r>
            <a:r>
              <a:rPr lang="en-GB" sz="2600" dirty="0" err="1"/>
              <a:t>THE</a:t>
            </a:r>
            <a:r>
              <a:rPr lang="en-GB" sz="2600" dirty="0"/>
              <a:t> workforce often has particular characteristics.</a:t>
            </a:r>
          </a:p>
          <a:p>
            <a:pPr>
              <a:buClr>
                <a:srgbClr val="7030A0"/>
              </a:buClr>
            </a:pPr>
            <a:r>
              <a:rPr lang="en-GB" sz="2600" dirty="0"/>
              <a:t>Front-line employees are vital in creating and maintaining service quality.</a:t>
            </a:r>
          </a:p>
          <a:p>
            <a:pPr>
              <a:buClr>
                <a:srgbClr val="7030A0"/>
              </a:buClr>
            </a:pPr>
            <a:r>
              <a:rPr lang="en-GB" sz="2600" dirty="0"/>
              <a:t>Service quality is linked to business success through th</a:t>
            </a:r>
            <a:r>
              <a:rPr lang="en-GB" sz="2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lang="en-GB" sz="2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HR virtuous circle.</a:t>
            </a:r>
            <a:endParaRPr lang="en-GB" sz="2600" dirty="0"/>
          </a:p>
          <a:p>
            <a:pPr>
              <a:buClr>
                <a:srgbClr val="7030A0"/>
              </a:buClr>
            </a:pPr>
            <a:r>
              <a:rPr lang="en-GB" sz="2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SERVQUAL</a:t>
            </a:r>
            <a:r>
              <a:rPr lang="en-GB" sz="2600" dirty="0"/>
              <a:t> </a:t>
            </a:r>
            <a:r>
              <a:rPr lang="en-GB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en-GB" sz="2600" dirty="0"/>
              <a:t>model of service quality;</a:t>
            </a:r>
          </a:p>
          <a:p>
            <a:pPr>
              <a:buClr>
                <a:srgbClr val="7030A0"/>
              </a:buClr>
            </a:pPr>
            <a:r>
              <a:rPr lang="en-GB" sz="2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HR audit </a:t>
            </a:r>
            <a:r>
              <a:rPr lang="en-GB" sz="2600" dirty="0"/>
              <a:t>allows </a:t>
            </a:r>
            <a:r>
              <a:rPr lang="en-GB" sz="2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gaps</a:t>
            </a:r>
            <a:r>
              <a:rPr lang="en-GB" sz="2600" dirty="0"/>
              <a:t> and </a:t>
            </a:r>
            <a:r>
              <a:rPr lang="en-GB" sz="2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CSFs</a:t>
            </a:r>
            <a:r>
              <a:rPr lang="en-GB" sz="2600" dirty="0"/>
              <a:t> to be identified.</a:t>
            </a:r>
          </a:p>
          <a:p>
            <a:pPr>
              <a:buClr>
                <a:srgbClr val="7030A0"/>
              </a:buClr>
            </a:pPr>
            <a:r>
              <a:rPr lang="en-GB" sz="2600" dirty="0"/>
              <a:t>Culture has an effect upon performance.</a:t>
            </a:r>
          </a:p>
          <a:p>
            <a:pPr>
              <a:buClr>
                <a:srgbClr val="7030A0"/>
              </a:buClr>
            </a:pPr>
            <a:endParaRPr lang="en-GB" sz="26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05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304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36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b="1" dirty="0">
                <a:solidFill>
                  <a:srgbClr val="002060"/>
                </a:solidFill>
              </a:rPr>
              <a:t>Tourism, </a:t>
            </a:r>
            <a:r>
              <a:rPr lang="en-GB" b="1">
                <a:solidFill>
                  <a:srgbClr val="002060"/>
                </a:solidFill>
              </a:rPr>
              <a:t>Hospitality and Event Organisations </a:t>
            </a:r>
            <a:r>
              <a:rPr lang="en-GB" b="1" dirty="0">
                <a:solidFill>
                  <a:srgbClr val="002060"/>
                </a:solidFill>
              </a:rPr>
              <a:t/>
            </a:r>
            <a:br>
              <a:rPr lang="en-GB" b="1" dirty="0">
                <a:solidFill>
                  <a:srgbClr val="002060"/>
                </a:solidFill>
              </a:rPr>
            </a:b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sz="3600" b="1" i="1" dirty="0">
                <a:solidFill>
                  <a:srgbClr val="002060"/>
                </a:solidFill>
              </a:rPr>
              <a:t>The Operational Context: Competencies, </a:t>
            </a:r>
            <a:r>
              <a:rPr lang="en-GB" sz="3600" b="1" i="1">
                <a:solidFill>
                  <a:srgbClr val="002060"/>
                </a:solidFill>
              </a:rPr>
              <a:t>Resources and </a:t>
            </a:r>
            <a:r>
              <a:rPr lang="en-GB" sz="3600" b="1" i="1" dirty="0">
                <a:solidFill>
                  <a:srgbClr val="002060"/>
                </a:solidFill>
              </a:rPr>
              <a:t>Competitive Advantage</a:t>
            </a:r>
            <a:r>
              <a:rPr lang="en-GB" dirty="0"/>
              <a:t/>
            </a:r>
            <a:br>
              <a:rPr lang="en-GB" dirty="0"/>
            </a:br>
            <a:endParaRPr lang="en-GB" sz="3100" b="1" i="1" dirty="0">
              <a:solidFill>
                <a:srgbClr val="0B51A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94744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48965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GB" sz="25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5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this session:</a:t>
            </a:r>
          </a:p>
          <a:p>
            <a:pPr marL="0" indent="0">
              <a:buNone/>
            </a:pPr>
            <a:endParaRPr lang="en-GB" sz="2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3800">
                <a:ea typeface="Tahoma" panose="020B0604030504040204" pitchFamily="34" charset="0"/>
                <a:cs typeface="Tahoma" panose="020B0604030504040204" pitchFamily="34" charset="0"/>
              </a:rPr>
              <a:t>the so</a:t>
            </a:r>
            <a:r>
              <a:rPr lang="en-GB" sz="380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ur</a:t>
            </a:r>
            <a:r>
              <a:rPr lang="en-GB" sz="3800">
                <a:ea typeface="Tahoma" panose="020B0604030504040204" pitchFamily="34" charset="0"/>
                <a:cs typeface="Tahoma" panose="020B0604030504040204" pitchFamily="34" charset="0"/>
              </a:rPr>
              <a:t>ces of competitive advantage;</a:t>
            </a:r>
          </a:p>
          <a:p>
            <a:pPr>
              <a:buClr>
                <a:srgbClr val="7030A0"/>
              </a:buClr>
            </a:pPr>
            <a:r>
              <a:rPr lang="en-GB" sz="3800">
                <a:ea typeface="Tahoma" panose="020B0604030504040204" pitchFamily="34" charset="0"/>
                <a:cs typeface="Tahoma" panose="020B0604030504040204" pitchFamily="34" charset="0"/>
              </a:rPr>
              <a:t>resource analysis;</a:t>
            </a:r>
          </a:p>
          <a:p>
            <a:pPr>
              <a:buClr>
                <a:srgbClr val="7030A0"/>
              </a:buClr>
            </a:pPr>
            <a:r>
              <a:rPr lang="en-GB" sz="3800">
                <a:ea typeface="Tahoma" panose="020B0604030504040204" pitchFamily="34" charset="0"/>
                <a:cs typeface="Tahoma" panose="020B0604030504040204" pitchFamily="34" charset="0"/>
              </a:rPr>
              <a:t>competencies and core competencies;</a:t>
            </a:r>
          </a:p>
          <a:p>
            <a:pPr>
              <a:buClr>
                <a:srgbClr val="7030A0"/>
              </a:buClr>
            </a:pPr>
            <a:r>
              <a:rPr lang="en-GB" sz="3800">
                <a:ea typeface="Tahoma" panose="020B0604030504040204" pitchFamily="34" charset="0"/>
                <a:cs typeface="Tahoma" panose="020B0604030504040204" pitchFamily="34" charset="0"/>
              </a:rPr>
              <a:t>analysis outcomes;</a:t>
            </a:r>
          </a:p>
          <a:p>
            <a:pPr>
              <a:buClr>
                <a:srgbClr val="7030A0"/>
              </a:buClr>
            </a:pPr>
            <a:r>
              <a:rPr lang="en-GB" sz="3800">
                <a:ea typeface="Tahoma" panose="020B0604030504040204" pitchFamily="34" charset="0"/>
                <a:cs typeface="Tahoma" panose="020B0604030504040204" pitchFamily="34" charset="0"/>
              </a:rPr>
              <a:t>value adding activities;</a:t>
            </a:r>
          </a:p>
          <a:p>
            <a:pPr>
              <a:buClr>
                <a:srgbClr val="7030A0"/>
              </a:buClr>
            </a:pPr>
            <a:r>
              <a:rPr lang="en-GB" sz="3800">
                <a:ea typeface="Tahoma" panose="020B0604030504040204" pitchFamily="34" charset="0"/>
                <a:cs typeface="Tahoma" panose="020B0604030504040204" pitchFamily="34" charset="0"/>
              </a:rPr>
              <a:t>the service profit chain;</a:t>
            </a:r>
          </a:p>
          <a:p>
            <a:pPr>
              <a:buClr>
                <a:srgbClr val="7030A0"/>
              </a:buClr>
            </a:pPr>
            <a:r>
              <a:rPr lang="en-GB" sz="3800">
                <a:ea typeface="Tahoma" panose="020B0604030504040204" pitchFamily="34" charset="0"/>
                <a:cs typeface="Tahoma" panose="020B0604030504040204" pitchFamily="34" charset="0"/>
              </a:rPr>
              <a:t>the (pims) study;</a:t>
            </a:r>
          </a:p>
          <a:p>
            <a:pPr>
              <a:buClr>
                <a:srgbClr val="7030A0"/>
              </a:buClr>
            </a:pPr>
            <a:r>
              <a:rPr lang="en-GB" sz="3800">
                <a:ea typeface="Tahoma" panose="020B0604030504040204" pitchFamily="34" charset="0"/>
                <a:cs typeface="Tahoma" panose="020B0604030504040204" pitchFamily="34" charset="0"/>
              </a:rPr>
              <a:t>service dominant logic.</a:t>
            </a:r>
          </a:p>
          <a:p>
            <a:pPr marL="0" indent="0">
              <a:buNone/>
            </a:pPr>
            <a:r>
              <a:rPr lang="en-GB" sz="3800" b="1"/>
              <a:t> </a:t>
            </a:r>
          </a:p>
          <a:p>
            <a:endParaRPr lang="en-GB" sz="2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4812023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Competitive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13387"/>
          </a:xfrm>
        </p:spPr>
        <p:txBody>
          <a:bodyPr>
            <a:normAutofit/>
          </a:bodyPr>
          <a:lstStyle/>
          <a:p>
            <a:pPr>
              <a:buClr>
                <a:srgbClr val="7030A0"/>
              </a:buClr>
            </a:pPr>
            <a:endParaRPr lang="en-GB" sz="2800" dirty="0" smtClean="0"/>
          </a:p>
          <a:p>
            <a:pPr>
              <a:buClr>
                <a:srgbClr val="7030A0"/>
              </a:buClr>
            </a:pPr>
            <a:r>
              <a:rPr lang="en-GB" sz="2800" dirty="0" smtClean="0"/>
              <a:t>It </a:t>
            </a:r>
            <a:r>
              <a:rPr lang="en-GB" sz="2800" dirty="0"/>
              <a:t>is often seen as the overall purpose of strategy.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In commercial settings it is usually viewed as returning  higher profits than competitors.</a:t>
            </a:r>
          </a:p>
          <a:p>
            <a:pPr lvl="1">
              <a:buClr>
                <a:srgbClr val="FF0000"/>
              </a:buClr>
            </a:pPr>
            <a:r>
              <a:rPr lang="en-GB" sz="2400" dirty="0"/>
              <a:t>Higher profits allow more to be retained to reinvest in its strategy, thus maintaining a lead over competitors .</a:t>
            </a:r>
          </a:p>
          <a:p>
            <a:pPr lvl="1">
              <a:buClr>
                <a:srgbClr val="FF0000"/>
              </a:buClr>
            </a:pPr>
            <a:r>
              <a:rPr lang="en-GB" sz="2400" dirty="0"/>
              <a:t>When the superiority is maintained over time, sustainable competitive advantage is achieved.</a:t>
            </a:r>
          </a:p>
          <a:p>
            <a:pPr lvl="1">
              <a:buClr>
                <a:srgbClr val="FF0000"/>
              </a:buClr>
            </a:pPr>
            <a:r>
              <a:rPr lang="en-GB" sz="2400" dirty="0"/>
              <a:t>To be sustainable the advantage must be able to resist the actions of rivals.</a:t>
            </a:r>
          </a:p>
          <a:p>
            <a:pPr>
              <a:buClr>
                <a:srgbClr val="7030A0"/>
              </a:buClr>
            </a:pP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606128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Sources of Competitive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29411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7030A0"/>
              </a:buClr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are </a:t>
            </a:r>
            <a:r>
              <a:rPr lang="en-GB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organisations </a:t>
            </a: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successful?</a:t>
            </a:r>
          </a:p>
          <a:p>
            <a:pPr>
              <a:buClr>
                <a:srgbClr val="7030A0"/>
              </a:buClr>
            </a:pPr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strategy this is usually </a:t>
            </a:r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associated with achieving </a:t>
            </a:r>
            <a:r>
              <a:rPr lang="en-GB" sz="28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competitive </a:t>
            </a: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advantage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faster </a:t>
            </a:r>
            <a:r>
              <a:rPr lang="en-GB" sz="28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growth</a:t>
            </a: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than competitors.</a:t>
            </a:r>
            <a:endParaRPr lang="en-GB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Previously we stressed the importance 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context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, but </a:t>
            </a:r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other factors have to be considered in 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any context.</a:t>
            </a:r>
            <a:endParaRPr lang="en-GB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endParaRPr lang="en-GB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31448033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Sources of Competitive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is competitive advantage achieved</a:t>
            </a:r>
          </a:p>
          <a:p>
            <a:pPr>
              <a:buClr>
                <a:srgbClr val="7030A0"/>
              </a:buClr>
            </a:pPr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The sources of achieving competitive advantage in any industry lie in: 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the </a:t>
            </a:r>
            <a:r>
              <a:rPr lang="en-GB" sz="2600" dirty="0"/>
              <a:t>superior application of competencies (</a:t>
            </a:r>
            <a:r>
              <a:rPr lang="en-GB" sz="2600"/>
              <a:t>skills);</a:t>
            </a:r>
            <a:endParaRPr lang="en-GB" sz="2600" dirty="0"/>
          </a:p>
          <a:p>
            <a:pPr lvl="1">
              <a:buClr>
                <a:srgbClr val="FF0000"/>
              </a:buClr>
            </a:pPr>
            <a:r>
              <a:rPr lang="en-GB" sz="2600"/>
              <a:t>the </a:t>
            </a:r>
            <a:r>
              <a:rPr lang="en-GB" sz="2600" dirty="0"/>
              <a:t>deployment of superior resources (</a:t>
            </a:r>
            <a:r>
              <a:rPr lang="en-GB" sz="2600"/>
              <a:t>assets);</a:t>
            </a:r>
            <a:endParaRPr lang="en-GB" sz="2600" dirty="0"/>
          </a:p>
          <a:p>
            <a:pPr lvl="1">
              <a:buClr>
                <a:srgbClr val="FF0000"/>
              </a:buClr>
            </a:pPr>
            <a:r>
              <a:rPr lang="en-GB" sz="2600"/>
              <a:t>creating </a:t>
            </a:r>
            <a:r>
              <a:rPr lang="en-GB" sz="2600" dirty="0"/>
              <a:t>value </a:t>
            </a:r>
            <a:r>
              <a:rPr lang="en-GB" sz="2600"/>
              <a:t>for consumers.</a:t>
            </a:r>
            <a:endParaRPr lang="en-GB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9098381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Resource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resources are easier to analyse than others</a:t>
            </a:r>
          </a:p>
          <a:p>
            <a:pPr>
              <a:buClr>
                <a:srgbClr val="7030A0"/>
              </a:buClr>
            </a:pPr>
            <a:r>
              <a:rPr lang="en-GB" sz="3000" dirty="0">
                <a:ea typeface="Verdana" panose="020B0604030504040204" pitchFamily="34" charset="0"/>
                <a:cs typeface="Verdana" panose="020B0604030504040204" pitchFamily="34" charset="0"/>
              </a:rPr>
              <a:t>Resources can be </a:t>
            </a:r>
            <a:r>
              <a:rPr lang="en-GB" sz="30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tangible</a:t>
            </a:r>
            <a:r>
              <a:rPr lang="en-GB" sz="30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3000">
                <a:ea typeface="Verdana" panose="020B0604030504040204" pitchFamily="34" charset="0"/>
                <a:cs typeface="Verdana" panose="020B0604030504040204" pitchFamily="34" charset="0"/>
              </a:rPr>
              <a:t>or </a:t>
            </a:r>
            <a:r>
              <a:rPr lang="en-GB" sz="30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intangible.</a:t>
            </a:r>
            <a:endParaRPr lang="en-GB" sz="3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3000"/>
              <a:t>tangible</a:t>
            </a:r>
            <a:endParaRPr lang="en-GB" sz="3000" dirty="0"/>
          </a:p>
          <a:p>
            <a:pPr lvl="1">
              <a:buClr>
                <a:srgbClr val="FF0000"/>
              </a:buClr>
            </a:pPr>
            <a:r>
              <a:rPr lang="en-GB" sz="2600"/>
              <a:t>obtained </a:t>
            </a:r>
            <a:r>
              <a:rPr lang="en-GB" sz="2600" dirty="0"/>
              <a:t>from outside organisations in </a:t>
            </a:r>
            <a:r>
              <a:rPr lang="en-GB" sz="2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resource markets </a:t>
            </a:r>
            <a:r>
              <a:rPr lang="en-GB" sz="2600" dirty="0"/>
              <a:t>in competition </a:t>
            </a:r>
            <a:r>
              <a:rPr lang="en-GB" sz="2600"/>
              <a:t>with others;</a:t>
            </a:r>
            <a:endParaRPr lang="en-GB" sz="26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3000"/>
              <a:t>intangible</a:t>
            </a:r>
            <a:r>
              <a:rPr lang="en-GB" sz="300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3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GB" sz="2600"/>
              <a:t>often </a:t>
            </a:r>
            <a:r>
              <a:rPr lang="en-GB" sz="2600" dirty="0"/>
              <a:t>developed within </a:t>
            </a:r>
            <a:r>
              <a:rPr lang="en-GB" sz="2600"/>
              <a:t>an organisation; </a:t>
            </a:r>
            <a:endParaRPr lang="en-GB" sz="2600" dirty="0"/>
          </a:p>
          <a:p>
            <a:pPr lvl="1">
              <a:buClr>
                <a:srgbClr val="FF0000"/>
              </a:buClr>
            </a:pPr>
            <a:r>
              <a:rPr lang="en-GB" sz="2600"/>
              <a:t>have </a:t>
            </a:r>
            <a:r>
              <a:rPr lang="en-GB" sz="2600" dirty="0"/>
              <a:t>a value (often difficult to quantify or even identify) which can be </a:t>
            </a:r>
            <a:r>
              <a:rPr lang="en-GB" sz="2600"/>
              <a:t>bought and </a:t>
            </a:r>
            <a:r>
              <a:rPr lang="en-GB" sz="2600" dirty="0"/>
              <a:t>sold </a:t>
            </a:r>
            <a:r>
              <a:rPr lang="en-GB" sz="2600"/>
              <a:t>in markets;</a:t>
            </a:r>
            <a:endParaRPr lang="en-GB" sz="2600" dirty="0"/>
          </a:p>
          <a:p>
            <a:pPr>
              <a:buClr>
                <a:srgbClr val="7030A0"/>
              </a:buClr>
            </a:pPr>
            <a:r>
              <a:rPr lang="en-GB" sz="3000" dirty="0"/>
              <a:t>Relationships with resource suppliers can be a part of </a:t>
            </a:r>
            <a:r>
              <a:rPr lang="en-GB" sz="3000"/>
              <a:t>the organisation’s </a:t>
            </a:r>
            <a:r>
              <a:rPr lang="en-GB" sz="30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core competence</a:t>
            </a:r>
            <a:r>
              <a:rPr lang="en-GB" sz="300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GB" sz="3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355682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48965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sz="25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5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this session:</a:t>
            </a:r>
          </a:p>
          <a:p>
            <a:pPr marL="0" indent="0">
              <a:buNone/>
            </a:pPr>
            <a:endParaRPr lang="en-GB" sz="2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3800" dirty="0"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3800">
                <a:ea typeface="Tahoma" panose="020B0604030504040204" pitchFamily="34" charset="0"/>
                <a:cs typeface="Tahoma" panose="020B0604030504040204" pitchFamily="34" charset="0"/>
              </a:rPr>
              <a:t>mportance </a:t>
            </a:r>
            <a:r>
              <a:rPr lang="en-GB" sz="3800" dirty="0">
                <a:ea typeface="Tahoma" panose="020B0604030504040204" pitchFamily="34" charset="0"/>
                <a:cs typeface="Tahoma" panose="020B0604030504040204" pitchFamily="34" charset="0"/>
              </a:rPr>
              <a:t>of human resources </a:t>
            </a:r>
            <a:r>
              <a:rPr lang="en-GB" sz="3800">
                <a:ea typeface="Tahoma" panose="020B0604030504040204" pitchFamily="34" charset="0"/>
                <a:cs typeface="Tahoma" panose="020B0604030504040204" pitchFamily="34" charset="0"/>
              </a:rPr>
              <a:t>in THE;</a:t>
            </a:r>
            <a:endParaRPr lang="en-GB" sz="3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3700" dirty="0"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GB" sz="3700">
                <a:ea typeface="Tahoma" panose="020B0604030504040204" pitchFamily="34" charset="0"/>
                <a:cs typeface="Tahoma" panose="020B0604030504040204" pitchFamily="34" charset="0"/>
              </a:rPr>
              <a:t>mployment </a:t>
            </a:r>
            <a:r>
              <a:rPr lang="en-GB" sz="3700" dirty="0">
                <a:ea typeface="Tahoma" panose="020B0604030504040204" pitchFamily="34" charset="0"/>
                <a:cs typeface="Tahoma" panose="020B0604030504040204" pitchFamily="34" charset="0"/>
              </a:rPr>
              <a:t>and working conditions </a:t>
            </a:r>
            <a:r>
              <a:rPr lang="en-GB" sz="3700">
                <a:ea typeface="Tahoma" panose="020B0604030504040204" pitchFamily="34" charset="0"/>
                <a:cs typeface="Tahoma" panose="020B0604030504040204" pitchFamily="34" charset="0"/>
              </a:rPr>
              <a:t>in THE;</a:t>
            </a:r>
            <a:endParaRPr lang="en-GB" sz="37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3700">
                <a:ea typeface="Tahoma" panose="020B0604030504040204" pitchFamily="34" charset="0"/>
                <a:cs typeface="Tahoma" panose="020B0604030504040204" pitchFamily="34" charset="0"/>
              </a:rPr>
              <a:t>the guest–employee encounter;</a:t>
            </a:r>
          </a:p>
          <a:p>
            <a:pPr>
              <a:buClr>
                <a:srgbClr val="7030A0"/>
              </a:buClr>
            </a:pPr>
            <a:r>
              <a:rPr lang="en-GB" sz="3700">
                <a:ea typeface="Tahoma" panose="020B0604030504040204" pitchFamily="34" charset="0"/>
                <a:cs typeface="Tahoma" panose="020B0604030504040204" pitchFamily="34" charset="0"/>
              </a:rPr>
              <a:t>service quality;</a:t>
            </a:r>
          </a:p>
          <a:p>
            <a:pPr>
              <a:buClr>
                <a:srgbClr val="7030A0"/>
              </a:buClr>
            </a:pPr>
            <a:r>
              <a:rPr lang="en-GB" sz="3700">
                <a:ea typeface="Tahoma" panose="020B0604030504040204" pitchFamily="34" charset="0"/>
                <a:cs typeface="Tahoma" panose="020B0604030504040204" pitchFamily="34" charset="0"/>
              </a:rPr>
              <a:t>the human resource audit;</a:t>
            </a:r>
          </a:p>
          <a:p>
            <a:pPr>
              <a:buClr>
                <a:srgbClr val="7030A0"/>
              </a:buClr>
            </a:pPr>
            <a:r>
              <a:rPr lang="en-GB" sz="3700">
                <a:ea typeface="Tahoma" panose="020B0604030504040204" pitchFamily="34" charset="0"/>
                <a:cs typeface="Tahoma" panose="020B0604030504040204" pitchFamily="34" charset="0"/>
              </a:rPr>
              <a:t>critical success factors;</a:t>
            </a:r>
          </a:p>
          <a:p>
            <a:pPr>
              <a:buClr>
                <a:srgbClr val="7030A0"/>
              </a:buClr>
            </a:pPr>
            <a:r>
              <a:rPr lang="en-GB" sz="3700">
                <a:ea typeface="Tahoma" panose="020B0604030504040204" pitchFamily="34" charset="0"/>
                <a:cs typeface="Tahoma" panose="020B0604030504040204" pitchFamily="34" charset="0"/>
              </a:rPr>
              <a:t>organisational culture;</a:t>
            </a:r>
          </a:p>
          <a:p>
            <a:pPr>
              <a:buClr>
                <a:srgbClr val="7030A0"/>
              </a:buClr>
            </a:pPr>
            <a:r>
              <a:rPr lang="en-GB" sz="3700">
                <a:ea typeface="Tahoma" panose="020B0604030504040204" pitchFamily="34" charset="0"/>
                <a:cs typeface="Tahoma" panose="020B0604030504040204" pitchFamily="34" charset="0"/>
              </a:rPr>
              <a:t>cross-cultural differences. </a:t>
            </a:r>
            <a:r>
              <a:rPr lang="en-GB" sz="3800" b="1" dirty="0"/>
              <a:t> </a:t>
            </a:r>
          </a:p>
          <a:p>
            <a:pPr>
              <a:buClr>
                <a:srgbClr val="7030A0"/>
              </a:buClr>
            </a:pPr>
            <a:endParaRPr lang="en-GB" sz="2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9925750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Resources in THE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 algn="ctr">
              <a:buClr>
                <a:srgbClr val="7030A0"/>
              </a:buClr>
              <a:buNone/>
            </a:pPr>
            <a:r>
              <a:rPr lang="en-GB" sz="36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</a:t>
            </a:r>
            <a:r>
              <a:rPr lang="en-GB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resources free?</a:t>
            </a:r>
            <a:endParaRPr lang="en-GB" sz="3600" dirty="0"/>
          </a:p>
          <a:p>
            <a:pPr marL="457200" lvl="1" indent="0" algn="ctr">
              <a:buClr>
                <a:srgbClr val="7030A0"/>
              </a:buClr>
              <a:buNone/>
            </a:pPr>
            <a:endParaRPr lang="en-GB" sz="3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2800"/>
              <a:t>THE is different </a:t>
            </a:r>
            <a:r>
              <a:rPr lang="en-GB" sz="2800" dirty="0"/>
              <a:t>from most other industries in that </a:t>
            </a:r>
            <a:r>
              <a:rPr lang="en-GB" sz="28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free resources </a:t>
            </a:r>
            <a:r>
              <a:rPr lang="en-GB" sz="2800" dirty="0"/>
              <a:t>are </a:t>
            </a:r>
            <a:r>
              <a:rPr lang="en-GB" sz="2800"/>
              <a:t>often vital.</a:t>
            </a:r>
            <a:endParaRPr lang="en-GB" sz="2800" dirty="0"/>
          </a:p>
          <a:p>
            <a:pPr lvl="1">
              <a:buClr>
                <a:srgbClr val="FF0000"/>
              </a:buClr>
            </a:pPr>
            <a:r>
              <a:rPr lang="en-GB" sz="2400"/>
              <a:t>available </a:t>
            </a:r>
            <a:r>
              <a:rPr lang="en-GB" sz="2400" dirty="0"/>
              <a:t>freely with unlimited </a:t>
            </a:r>
            <a:r>
              <a:rPr lang="en-GB" sz="2400"/>
              <a:t>supply and </a:t>
            </a:r>
            <a:r>
              <a:rPr lang="en-GB" sz="2400" dirty="0"/>
              <a:t>not requiring  a market to </a:t>
            </a:r>
            <a:r>
              <a:rPr lang="en-GB" sz="2400"/>
              <a:t>allocate them, </a:t>
            </a:r>
            <a:r>
              <a:rPr lang="en-GB" sz="2400" dirty="0"/>
              <a:t>e.g. air, </a:t>
            </a:r>
            <a:r>
              <a:rPr lang="en-GB" sz="2400"/>
              <a:t>sea and scenery;</a:t>
            </a:r>
            <a:endParaRPr lang="en-GB" sz="2400" dirty="0"/>
          </a:p>
          <a:p>
            <a:pPr lvl="1">
              <a:buClr>
                <a:srgbClr val="FF0000"/>
              </a:buClr>
            </a:pPr>
            <a:r>
              <a:rPr lang="en-GB" sz="2400"/>
              <a:t>have </a:t>
            </a:r>
            <a:r>
              <a:rPr lang="en-GB" sz="2400" dirty="0"/>
              <a:t>to be utilised carefully in a </a:t>
            </a: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sustainable </a:t>
            </a:r>
            <a:r>
              <a:rPr lang="en-GB" sz="2400"/>
              <a:t>way;</a:t>
            </a:r>
            <a:endParaRPr lang="en-GB" sz="2400" dirty="0"/>
          </a:p>
          <a:p>
            <a:pPr>
              <a:buClr>
                <a:srgbClr val="7030A0"/>
              </a:buClr>
            </a:pPr>
            <a:r>
              <a:rPr lang="en-GB" sz="2800" dirty="0"/>
              <a:t>All resources have </a:t>
            </a:r>
            <a:r>
              <a:rPr lang="en-GB" sz="2800"/>
              <a:t>competing demands.</a:t>
            </a:r>
            <a:endParaRPr lang="en-GB" sz="2800" dirty="0"/>
          </a:p>
          <a:p>
            <a:pPr lvl="1">
              <a:buClr>
                <a:srgbClr val="FF0000"/>
              </a:buClr>
            </a:pPr>
            <a:r>
              <a:rPr lang="en-GB" sz="2400" dirty="0"/>
              <a:t>If they are used in one way they cannot be used </a:t>
            </a:r>
            <a:r>
              <a:rPr lang="en-GB" sz="2400"/>
              <a:t>in another.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205608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Resources in THE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824536"/>
          </a:xfrm>
        </p:spPr>
        <p:txBody>
          <a:bodyPr>
            <a:normAutofit lnSpcReduction="10000"/>
          </a:bodyPr>
          <a:lstStyle/>
          <a:p>
            <a:pPr marL="457200" lvl="1" indent="0">
              <a:buClr>
                <a:srgbClr val="7030A0"/>
              </a:buClr>
              <a:buNone/>
            </a:pPr>
            <a:r>
              <a:rPr lang="en-GB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resource considerations in THE</a:t>
            </a:r>
          </a:p>
          <a:p>
            <a:pPr>
              <a:buClr>
                <a:srgbClr val="7030A0"/>
              </a:buClr>
            </a:pP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resource immobility;</a:t>
            </a:r>
            <a:endParaRPr lang="en-GB" sz="2800" b="1" dirty="0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GB" sz="2400" dirty="0"/>
              <a:t>Many resources that are used cannot be moved either in terms of place </a:t>
            </a:r>
            <a:r>
              <a:rPr lang="en-GB" sz="2400"/>
              <a:t>or time.</a:t>
            </a:r>
            <a:endParaRPr lang="en-GB" sz="2400" dirty="0"/>
          </a:p>
          <a:p>
            <a:pPr>
              <a:buClr>
                <a:srgbClr val="7030A0"/>
              </a:buClr>
            </a:pP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resource substitution;</a:t>
            </a:r>
            <a:endParaRPr lang="en-GB" sz="2800" b="1" dirty="0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GB" sz="2400" dirty="0"/>
              <a:t>o</a:t>
            </a:r>
            <a:r>
              <a:rPr lang="en-GB" sz="2400"/>
              <a:t>ften </a:t>
            </a:r>
            <a:r>
              <a:rPr lang="en-GB" sz="2400" dirty="0"/>
              <a:t>difficult to substitute one resource category </a:t>
            </a:r>
            <a:r>
              <a:rPr lang="en-GB" sz="2400"/>
              <a:t>with another;</a:t>
            </a:r>
            <a:endParaRPr lang="en-GB" sz="2400" dirty="0"/>
          </a:p>
          <a:p>
            <a:pPr>
              <a:buClr>
                <a:srgbClr val="7030A0"/>
              </a:buClr>
            </a:pP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resource conflict 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competition;</a:t>
            </a:r>
            <a:endParaRPr lang="en-GB" b="1" dirty="0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GB" sz="2400"/>
              <a:t>often </a:t>
            </a:r>
            <a:r>
              <a:rPr lang="en-GB" sz="2400" dirty="0"/>
              <a:t>in </a:t>
            </a:r>
            <a:r>
              <a:rPr lang="en-GB" sz="2400"/>
              <a:t>conflict or </a:t>
            </a:r>
            <a:r>
              <a:rPr lang="en-GB" sz="2400" dirty="0"/>
              <a:t>competition with </a:t>
            </a:r>
            <a:r>
              <a:rPr lang="en-GB" sz="2400"/>
              <a:t>other users;</a:t>
            </a:r>
            <a:endParaRPr lang="en-GB" sz="2400" dirty="0"/>
          </a:p>
          <a:p>
            <a:pPr>
              <a:buClr>
                <a:srgbClr val="7030A0"/>
              </a:buClr>
            </a:pP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resource ownership 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control;</a:t>
            </a:r>
            <a:endParaRPr lang="en-GB" sz="2800" b="1" dirty="0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GB" sz="2400" dirty="0"/>
              <a:t>u</a:t>
            </a:r>
            <a:r>
              <a:rPr lang="en-GB" sz="2400"/>
              <a:t>tilise </a:t>
            </a:r>
            <a:r>
              <a:rPr lang="en-GB" sz="2400" dirty="0"/>
              <a:t>resources that are neither owned </a:t>
            </a:r>
            <a:r>
              <a:rPr lang="en-GB" sz="2400"/>
              <a:t>nor controlled.</a:t>
            </a:r>
            <a:endParaRPr lang="en-GB" sz="2400" dirty="0"/>
          </a:p>
          <a:p>
            <a:pPr lvl="1">
              <a:buClr>
                <a:srgbClr val="FF0000"/>
              </a:buClr>
            </a:pP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229204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Resources in THE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7030A0"/>
              </a:buClr>
              <a:buNone/>
              <a:defRPr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further considerations</a:t>
            </a:r>
          </a:p>
          <a:p>
            <a:pPr marL="0" indent="0" algn="ctr">
              <a:buClr>
                <a:srgbClr val="7030A0"/>
              </a:buClr>
              <a:buNone/>
              <a:defRPr/>
            </a:pPr>
            <a:endParaRPr lang="en-GB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  <a:defRPr/>
            </a:pP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seasonality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resource utilisation;</a:t>
            </a:r>
            <a:endParaRPr lang="en-GB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  <a:defRPr/>
            </a:pPr>
            <a:r>
              <a:rPr lang="en-GB" sz="2400" dirty="0">
                <a:ea typeface="Verdana" panose="020B0604030504040204" pitchFamily="34" charset="0"/>
                <a:cs typeface="Verdana" panose="020B0604030504040204" pitchFamily="34" charset="0"/>
              </a:rPr>
              <a:t>Many THE activities are </a:t>
            </a:r>
            <a:r>
              <a:rPr lang="en-GB" sz="2400">
                <a:ea typeface="Verdana" panose="020B0604030504040204" pitchFamily="34" charset="0"/>
                <a:cs typeface="Verdana" panose="020B0604030504040204" pitchFamily="34" charset="0"/>
              </a:rPr>
              <a:t>highly seasonal.</a:t>
            </a:r>
            <a:endParaRPr lang="en-GB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  <a:defRPr/>
            </a:pP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low </a:t>
            </a:r>
            <a:r>
              <a:rPr lang="en-GB" sz="28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rewards 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for resources;</a:t>
            </a:r>
            <a:endParaRPr lang="en-GB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  <a:defRPr/>
            </a:pPr>
            <a:r>
              <a:rPr lang="en-GB" sz="2400" dirty="0"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GB" sz="2400">
                <a:ea typeface="Verdana" panose="020B0604030504040204" pitchFamily="34" charset="0"/>
                <a:cs typeface="Verdana" panose="020B0604030504040204" pitchFamily="34" charset="0"/>
              </a:rPr>
              <a:t>ometimes </a:t>
            </a:r>
            <a:r>
              <a:rPr lang="en-GB" sz="2400" dirty="0">
                <a:ea typeface="Verdana" panose="020B0604030504040204" pitchFamily="34" charset="0"/>
                <a:cs typeface="Verdana" panose="020B0604030504040204" pitchFamily="34" charset="0"/>
              </a:rPr>
              <a:t>only able to offer relatively </a:t>
            </a:r>
            <a:r>
              <a:rPr lang="en-GB" sz="2400">
                <a:ea typeface="Verdana" panose="020B0604030504040204" pitchFamily="34" charset="0"/>
                <a:cs typeface="Verdana" panose="020B0604030504040204" pitchFamily="34" charset="0"/>
              </a:rPr>
              <a:t>low rewards;</a:t>
            </a:r>
            <a:endParaRPr lang="en-GB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  <a:defRPr/>
            </a:pP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capacity</a:t>
            </a:r>
            <a:r>
              <a:rPr lang="en-GB" sz="2800" b="1" i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en-GB" sz="2800" i="1" dirty="0"/>
          </a:p>
          <a:p>
            <a:pPr lvl="1">
              <a:buClr>
                <a:srgbClr val="FF0000"/>
              </a:buClr>
              <a:defRPr/>
            </a:pPr>
            <a:r>
              <a:rPr lang="en-GB" sz="2400">
                <a:ea typeface="Verdana" panose="020B0604030504040204" pitchFamily="34" charset="0"/>
                <a:cs typeface="Verdana" panose="020B0604030504040204" pitchFamily="34" charset="0"/>
              </a:rPr>
              <a:t>resource </a:t>
            </a:r>
            <a:r>
              <a:rPr lang="en-GB" sz="2400" dirty="0">
                <a:ea typeface="Verdana" panose="020B0604030504040204" pitchFamily="34" charset="0"/>
                <a:cs typeface="Verdana" panose="020B0604030504040204" pitchFamily="34" charset="0"/>
              </a:rPr>
              <a:t>capacity often constrained in </a:t>
            </a:r>
            <a:r>
              <a:rPr lang="en-GB" sz="2400">
                <a:ea typeface="Verdana" panose="020B0604030504040204" pitchFamily="34" charset="0"/>
                <a:cs typeface="Verdana" panose="020B0604030504040204" pitchFamily="34" charset="0"/>
              </a:rPr>
              <a:t>some way;</a:t>
            </a:r>
            <a:endParaRPr lang="en-GB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  <a:defRPr/>
            </a:pP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time;</a:t>
            </a:r>
            <a:endParaRPr lang="en-GB" sz="2800" b="1" dirty="0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  <a:defRPr/>
            </a:pPr>
            <a:r>
              <a:rPr lang="en-GB" sz="2400" dirty="0">
                <a:solidFill>
                  <a:schemeClr val="dk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Consumers have to give up their </a:t>
            </a:r>
            <a:r>
              <a:rPr lang="en-GB" sz="2400">
                <a:solidFill>
                  <a:schemeClr val="dk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scarce resource-time.</a:t>
            </a:r>
            <a:endParaRPr lang="en-GB" sz="2400" dirty="0">
              <a:solidFill>
                <a:schemeClr val="dk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1987414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Analysing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485740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are different </a:t>
            </a:r>
            <a:r>
              <a:rPr lang="en-GB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ways: </a:t>
            </a:r>
            <a:endParaRPr lang="en-GB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  <a:defRPr/>
            </a:pPr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analysis by </a:t>
            </a:r>
            <a:r>
              <a:rPr lang="en-GB" sz="28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category;</a:t>
            </a:r>
          </a:p>
          <a:p>
            <a:pPr lvl="1">
              <a:buClr>
                <a:srgbClr val="FF0000"/>
              </a:buClr>
              <a:defRPr/>
            </a:pPr>
            <a:r>
              <a:rPr lang="en-GB" sz="2400" dirty="0">
                <a:ea typeface="Verdana" panose="020B0604030504040204" pitchFamily="34" charset="0"/>
                <a:cs typeface="Verdana" panose="020B0604030504040204" pitchFamily="34" charset="0"/>
              </a:rPr>
              <a:t>physical, operational, human, financial and intangible resources;</a:t>
            </a:r>
          </a:p>
          <a:p>
            <a:pPr>
              <a:buClr>
                <a:srgbClr val="7030A0"/>
              </a:buClr>
              <a:defRPr/>
            </a:pPr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analysis by </a:t>
            </a:r>
            <a:r>
              <a:rPr lang="en-GB" sz="28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specificity;</a:t>
            </a:r>
          </a:p>
          <a:p>
            <a:pPr lvl="1">
              <a:buClr>
                <a:srgbClr val="FF0000"/>
              </a:buClr>
              <a:defRPr/>
            </a:pPr>
            <a:r>
              <a:rPr lang="en-GB" sz="2400" dirty="0">
                <a:ea typeface="Verdana" panose="020B0604030504040204" pitchFamily="34" charset="0"/>
                <a:cs typeface="Verdana" panose="020B0604030504040204" pitchFamily="34" charset="0"/>
              </a:rPr>
              <a:t>Resources can be specific or non-specific.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analysis by </a:t>
            </a:r>
            <a:r>
              <a:rPr lang="en-GB" sz="28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performance;</a:t>
            </a:r>
          </a:p>
          <a:p>
            <a:pPr lvl="1">
              <a:buClr>
                <a:srgbClr val="FF0000"/>
              </a:buClr>
              <a:defRPr/>
            </a:pPr>
            <a:r>
              <a:rPr lang="en-GB" sz="2400" dirty="0">
                <a:ea typeface="Verdana" panose="020B0604030504040204" pitchFamily="34" charset="0"/>
                <a:cs typeface="Verdana" panose="020B0604030504040204" pitchFamily="34" charset="0"/>
              </a:rPr>
              <a:t>How do they contribute to internal and external measures of performance?</a:t>
            </a:r>
          </a:p>
          <a:p>
            <a:pPr lvl="1">
              <a:buClr>
                <a:srgbClr val="FF0000"/>
              </a:buClr>
              <a:defRPr/>
            </a:pPr>
            <a:r>
              <a:rPr lang="en-GB" sz="2400" dirty="0"/>
              <a:t>Organisations can internally and externally </a:t>
            </a: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benchmark</a:t>
            </a:r>
            <a:r>
              <a:rPr lang="en-GB" sz="2400" dirty="0"/>
              <a:t> performance as to stimulate improvements.</a:t>
            </a:r>
            <a:endParaRPr lang="en-GB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12761331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Competencies and </a:t>
            </a:r>
            <a:r>
              <a:rPr lang="en-GB" sz="3200" dirty="0">
                <a:solidFill>
                  <a:srgbClr val="0B51A1"/>
                </a:solidFill>
              </a:rPr>
              <a:t>Core Competencies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 fontScale="25000" lnSpcReduction="20000"/>
          </a:bodyPr>
          <a:lstStyle/>
          <a:p>
            <a:pPr marL="457200" lvl="1" indent="0" algn="ctr">
              <a:buClr>
                <a:srgbClr val="7030A0"/>
              </a:buClr>
              <a:buNone/>
            </a:pPr>
            <a:r>
              <a:rPr lang="en-GB" sz="9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</a:t>
            </a:r>
            <a:r>
              <a:rPr lang="en-GB" sz="9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you good at?</a:t>
            </a:r>
          </a:p>
          <a:p>
            <a:pPr>
              <a:buClr>
                <a:srgbClr val="7030A0"/>
              </a:buClr>
            </a:pPr>
            <a:r>
              <a:rPr lang="en-GB" sz="96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Competencies;</a:t>
            </a:r>
            <a:endParaRPr lang="en-GB" sz="9600" dirty="0"/>
          </a:p>
          <a:p>
            <a:pPr lvl="1">
              <a:buClr>
                <a:srgbClr val="FF0000"/>
              </a:buClr>
            </a:pPr>
            <a:r>
              <a:rPr lang="en-GB" sz="9600" dirty="0"/>
              <a:t>Attributes such </a:t>
            </a:r>
            <a:r>
              <a:rPr lang="en-GB" sz="9600"/>
              <a:t>as skills</a:t>
            </a:r>
            <a:r>
              <a:rPr lang="en-GB" sz="9600" dirty="0"/>
              <a:t>, knowledge, </a:t>
            </a:r>
            <a:r>
              <a:rPr lang="en-GB" sz="9600"/>
              <a:t>technology and </a:t>
            </a:r>
            <a:r>
              <a:rPr lang="en-GB" sz="9600" dirty="0"/>
              <a:t>relationships that are common among competitors in </a:t>
            </a:r>
            <a:r>
              <a:rPr lang="en-GB" sz="9600"/>
              <a:t>an industry;</a:t>
            </a:r>
            <a:endParaRPr lang="en-GB" sz="9600" dirty="0"/>
          </a:p>
          <a:p>
            <a:pPr>
              <a:buClr>
                <a:srgbClr val="7030A0"/>
              </a:buClr>
            </a:pPr>
            <a:r>
              <a:rPr lang="en-GB" sz="9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Core </a:t>
            </a:r>
            <a:r>
              <a:rPr lang="en-GB" sz="96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competencies </a:t>
            </a:r>
            <a:r>
              <a:rPr lang="en-GB" sz="9600"/>
              <a:t>are attributes </a:t>
            </a:r>
            <a:r>
              <a:rPr lang="en-GB" sz="9600" dirty="0"/>
              <a:t>distinguished </a:t>
            </a:r>
            <a:r>
              <a:rPr lang="en-GB" sz="9600"/>
              <a:t>from competencies.</a:t>
            </a:r>
            <a:endParaRPr lang="en-GB" sz="9600" dirty="0"/>
          </a:p>
          <a:p>
            <a:pPr lvl="1">
              <a:buClr>
                <a:srgbClr val="FF0000"/>
              </a:buClr>
            </a:pPr>
            <a:r>
              <a:rPr lang="en-GB" sz="9600" dirty="0"/>
              <a:t>Performance is superior to </a:t>
            </a:r>
            <a:r>
              <a:rPr lang="en-GB" sz="9600"/>
              <a:t>industry average.</a:t>
            </a:r>
            <a:endParaRPr lang="en-GB" sz="9600" dirty="0"/>
          </a:p>
          <a:p>
            <a:pPr lvl="1">
              <a:buClr>
                <a:srgbClr val="FF0000"/>
              </a:buClr>
            </a:pPr>
            <a:r>
              <a:rPr lang="en-GB" sz="9600"/>
              <a:t>unique to the company;</a:t>
            </a:r>
          </a:p>
          <a:p>
            <a:pPr lvl="1">
              <a:buClr>
                <a:srgbClr val="FF0000"/>
              </a:buClr>
            </a:pPr>
            <a:r>
              <a:rPr lang="en-GB" sz="9600"/>
              <a:t>more complex;</a:t>
            </a:r>
          </a:p>
          <a:p>
            <a:pPr lvl="1">
              <a:buClr>
                <a:srgbClr val="FF0000"/>
              </a:buClr>
            </a:pPr>
            <a:r>
              <a:rPr lang="en-GB" sz="9600"/>
              <a:t>difficult to emulate (copy);</a:t>
            </a:r>
          </a:p>
          <a:p>
            <a:pPr lvl="1">
              <a:buClr>
                <a:srgbClr val="FF0000"/>
              </a:buClr>
            </a:pPr>
            <a:r>
              <a:rPr lang="en-GB" sz="9600"/>
              <a:t>relate to fulfilling specific customer needs;</a:t>
            </a:r>
          </a:p>
          <a:p>
            <a:pPr lvl="1">
              <a:buClr>
                <a:srgbClr val="FF0000"/>
              </a:buClr>
            </a:pPr>
            <a:r>
              <a:rPr lang="en-GB" sz="9600"/>
              <a:t>add greater value than competencies;</a:t>
            </a:r>
          </a:p>
          <a:p>
            <a:pPr lvl="1">
              <a:buClr>
                <a:srgbClr val="FF0000"/>
              </a:buClr>
            </a:pPr>
            <a:r>
              <a:rPr lang="en-GB" sz="9600"/>
              <a:t>distinctive relationships with customers, distributors and suppliers;</a:t>
            </a:r>
          </a:p>
          <a:p>
            <a:pPr lvl="1">
              <a:buClr>
                <a:srgbClr val="FF0000"/>
              </a:buClr>
            </a:pPr>
            <a:r>
              <a:rPr lang="en-GB" sz="9600"/>
              <a:t>superior organisational skills and knowledge.</a:t>
            </a:r>
            <a:endParaRPr lang="en-GB" sz="96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2910" y="6356350"/>
            <a:ext cx="7929618" cy="365125"/>
          </a:xfrm>
        </p:spPr>
        <p:txBody>
          <a:bodyPr/>
          <a:lstStyle/>
          <a:p>
            <a:r>
              <a:rPr lang="en-GB" dirty="0"/>
              <a:t>Strategic Management </a:t>
            </a:r>
            <a:r>
              <a:rPr lang="en-GB"/>
              <a:t>for TouriHospitality &amp; Evandnts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9049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Analysis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669979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buClr>
                <a:srgbClr val="7030A0"/>
              </a:buClr>
              <a:buNone/>
            </a:pPr>
            <a:r>
              <a:rPr lang="en-GB" sz="35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does </a:t>
            </a:r>
            <a:r>
              <a:rPr lang="en-GB" sz="35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resource and </a:t>
            </a:r>
            <a:r>
              <a:rPr lang="en-GB" sz="35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competency analysis add to our understanding?</a:t>
            </a:r>
          </a:p>
          <a:p>
            <a:pPr>
              <a:buClr>
                <a:srgbClr val="7030A0"/>
              </a:buClr>
            </a:pPr>
            <a:r>
              <a:rPr lang="en-GB" sz="3300" dirty="0"/>
              <a:t>The aim of an analysis of resources, </a:t>
            </a:r>
            <a:r>
              <a:rPr lang="en-GB" sz="3300"/>
              <a:t>competencies and </a:t>
            </a:r>
            <a:r>
              <a:rPr lang="en-GB" sz="3300" dirty="0"/>
              <a:t>core competencies is to </a:t>
            </a:r>
            <a:r>
              <a:rPr lang="en-GB" sz="3300"/>
              <a:t>understand the:</a:t>
            </a:r>
            <a:endParaRPr lang="en-GB" sz="3300" dirty="0"/>
          </a:p>
          <a:p>
            <a:pPr lvl="1">
              <a:buClr>
                <a:srgbClr val="FF0000"/>
              </a:buClr>
            </a:pPr>
            <a:r>
              <a:rPr lang="en-GB"/>
              <a:t>nature of the resources on which the organisation depends;</a:t>
            </a:r>
          </a:p>
          <a:p>
            <a:pPr lvl="1">
              <a:buClr>
                <a:srgbClr val="FF0000"/>
              </a:buClr>
            </a:pPr>
            <a:r>
              <a:rPr lang="en-GB"/>
              <a:t>nature and sources of particular core competencies;</a:t>
            </a:r>
          </a:p>
          <a:p>
            <a:pPr lvl="1">
              <a:buClr>
                <a:srgbClr val="FF0000"/>
              </a:buClr>
            </a:pPr>
            <a:r>
              <a:rPr lang="en-GB"/>
              <a:t>need for adaptation of existing core competencies;</a:t>
            </a:r>
          </a:p>
          <a:p>
            <a:pPr lvl="1">
              <a:buClr>
                <a:srgbClr val="FF0000"/>
              </a:buClr>
            </a:pPr>
            <a:r>
              <a:rPr lang="en-GB"/>
              <a:t>need for new core competence building;</a:t>
            </a:r>
          </a:p>
          <a:p>
            <a:pPr lvl="1">
              <a:buClr>
                <a:srgbClr val="FF0000"/>
              </a:buClr>
            </a:pPr>
            <a:r>
              <a:rPr lang="en-GB"/>
              <a:t>potential sources of core competence based on resources and competencies;</a:t>
            </a:r>
          </a:p>
          <a:p>
            <a:pPr lvl="1">
              <a:buClr>
                <a:srgbClr val="FF0000"/>
              </a:buClr>
            </a:pPr>
            <a:r>
              <a:rPr lang="en-GB"/>
              <a:t>need for core competencies to remain focused on customer needs.</a:t>
            </a:r>
            <a:endParaRPr lang="en-GB" b="1" dirty="0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1336670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Value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18457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GB" sz="5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it and how can we add to it?</a:t>
            </a:r>
          </a:p>
          <a:p>
            <a:pPr>
              <a:buClr>
                <a:srgbClr val="7030A0"/>
              </a:buClr>
            </a:pPr>
            <a:r>
              <a:rPr lang="en-GB" sz="45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value</a:t>
            </a:r>
            <a:r>
              <a:rPr lang="en-GB" sz="4500" dirty="0"/>
              <a:t> </a:t>
            </a:r>
            <a:r>
              <a:rPr lang="en-GB" sz="4800" dirty="0"/>
              <a:t>–</a:t>
            </a:r>
            <a:r>
              <a:rPr lang="en-GB" sz="4500" dirty="0"/>
              <a:t> the difference in value of the product compared to the value of the inputs. It can be increased by:</a:t>
            </a:r>
          </a:p>
          <a:p>
            <a:pPr lvl="1">
              <a:buClr>
                <a:srgbClr val="FF0000"/>
              </a:buClr>
            </a:pPr>
            <a:r>
              <a:rPr lang="en-GB" sz="3800" dirty="0"/>
              <a:t> charging customers a higher rate;</a:t>
            </a:r>
          </a:p>
          <a:p>
            <a:pPr lvl="1">
              <a:buClr>
                <a:srgbClr val="FF0000"/>
              </a:buClr>
            </a:pPr>
            <a:r>
              <a:rPr lang="en-GB" sz="3800" dirty="0"/>
              <a:t> reducing costs below those of competitors;</a:t>
            </a:r>
          </a:p>
          <a:p>
            <a:pPr>
              <a:buClr>
                <a:srgbClr val="7030A0"/>
              </a:buClr>
            </a:pPr>
            <a:r>
              <a:rPr lang="en-GB" sz="4500" dirty="0"/>
              <a:t>clear </a:t>
            </a:r>
            <a:r>
              <a:rPr lang="en-GB" sz="45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links</a:t>
            </a:r>
            <a:r>
              <a:rPr lang="en-GB" sz="4500" dirty="0"/>
              <a:t> between value-adding activities, core competencies, competencies and resources;</a:t>
            </a:r>
          </a:p>
          <a:p>
            <a:pPr lvl="1">
              <a:buClr>
                <a:srgbClr val="FF0000"/>
              </a:buClr>
            </a:pPr>
            <a:r>
              <a:rPr lang="en-GB" sz="3800" dirty="0"/>
              <a:t>resources form inputs to the value-adding activities;</a:t>
            </a:r>
          </a:p>
          <a:p>
            <a:pPr lvl="1">
              <a:buClr>
                <a:srgbClr val="FF0000"/>
              </a:buClr>
            </a:pPr>
            <a:r>
              <a:rPr lang="en-GB" sz="3800" dirty="0"/>
              <a:t>Competencies and core competencies provide the attributes to carry  out the value-adding activities.</a:t>
            </a:r>
          </a:p>
          <a:p>
            <a:pPr lvl="1">
              <a:buClr>
                <a:srgbClr val="FF0000"/>
              </a:buClr>
            </a:pPr>
            <a:r>
              <a:rPr lang="en-GB" sz="3800" dirty="0"/>
              <a:t>Greater value will be added the more that core competencies can be added to activities.</a:t>
            </a:r>
            <a:endParaRPr lang="en-GB" sz="3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8802577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6113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Outsourcing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Used by many </a:t>
            </a:r>
            <a:r>
              <a:rPr lang="en-GB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organisations </a:t>
            </a:r>
            <a:endParaRPr lang="en-GB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outsourcing</a:t>
            </a:r>
            <a:r>
              <a:rPr lang="en-GB" sz="2800"/>
              <a:t> –</a:t>
            </a:r>
            <a:r>
              <a:rPr lang="en-GB" sz="28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800" dirty="0"/>
              <a:t>entrusting some of </a:t>
            </a:r>
            <a:r>
              <a:rPr lang="en-GB" sz="2800"/>
              <a:t>an organisation’s </a:t>
            </a:r>
            <a:r>
              <a:rPr lang="en-GB" sz="2800" dirty="0"/>
              <a:t>activities to an </a:t>
            </a:r>
            <a:r>
              <a:rPr lang="en-GB" sz="2800"/>
              <a:t>external entity;</a:t>
            </a:r>
            <a:endParaRPr lang="en-GB" sz="2800" dirty="0"/>
          </a:p>
          <a:p>
            <a:pPr>
              <a:buClr>
                <a:srgbClr val="7030A0"/>
              </a:buClr>
            </a:pPr>
            <a:r>
              <a:rPr lang="en-GB" sz="2800"/>
              <a:t>Organisations </a:t>
            </a:r>
            <a:r>
              <a:rPr lang="en-GB" sz="2800" dirty="0"/>
              <a:t>concentrate on </a:t>
            </a:r>
            <a:r>
              <a:rPr lang="en-GB" sz="28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core activities </a:t>
            </a:r>
            <a:r>
              <a:rPr lang="en-GB" sz="2800" dirty="0"/>
              <a:t>associated with </a:t>
            </a:r>
            <a:r>
              <a:rPr lang="en-GB" sz="2800"/>
              <a:t>core competencies.</a:t>
            </a:r>
            <a:endParaRPr lang="en-GB" sz="2800" dirty="0"/>
          </a:p>
          <a:p>
            <a:pPr>
              <a:buClr>
                <a:srgbClr val="7030A0"/>
              </a:buClr>
            </a:pPr>
            <a:r>
              <a:rPr lang="en-GB" sz="2800" dirty="0"/>
              <a:t>Activities which are not regarded as core </a:t>
            </a:r>
            <a:r>
              <a:rPr lang="en-GB" sz="2800"/>
              <a:t>are outsourced.</a:t>
            </a:r>
            <a:endParaRPr lang="en-GB" sz="2800" dirty="0"/>
          </a:p>
          <a:p>
            <a:pPr lvl="1">
              <a:buClr>
                <a:srgbClr val="FF0000"/>
              </a:buClr>
            </a:pPr>
            <a:r>
              <a:rPr lang="en-GB" sz="2400" dirty="0"/>
              <a:t>Combined complementary core </a:t>
            </a:r>
            <a:r>
              <a:rPr lang="en-GB" sz="2400"/>
              <a:t>competencies add </a:t>
            </a:r>
            <a:r>
              <a:rPr lang="en-GB" sz="2400" dirty="0"/>
              <a:t>to competitive advantage for </a:t>
            </a:r>
            <a:r>
              <a:rPr lang="en-GB" sz="2400"/>
              <a:t>all collaborators.</a:t>
            </a:r>
            <a:endParaRPr lang="en-GB" sz="2400" dirty="0"/>
          </a:p>
          <a:p>
            <a:pPr lvl="1">
              <a:buClr>
                <a:srgbClr val="FF0000"/>
              </a:buClr>
            </a:pPr>
            <a:r>
              <a:rPr lang="en-GB" sz="2400" dirty="0"/>
              <a:t>Value chain analysis can identify where </a:t>
            </a:r>
            <a:r>
              <a:rPr lang="en-GB" sz="2400"/>
              <a:t>outsourcing might </a:t>
            </a:r>
            <a:r>
              <a:rPr lang="en-GB" sz="2400" dirty="0"/>
              <a:t>add </a:t>
            </a:r>
            <a:r>
              <a:rPr lang="en-GB" sz="2400"/>
              <a:t>greater value.</a:t>
            </a:r>
            <a:endParaRPr lang="en-GB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7565557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Other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Clr>
                <a:srgbClr val="7030A0"/>
              </a:buClr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important contributions  </a:t>
            </a:r>
          </a:p>
          <a:p>
            <a:pPr>
              <a:buClr>
                <a:srgbClr val="7030A0"/>
              </a:buClr>
            </a:pPr>
            <a:r>
              <a:rPr lang="en-GB" sz="2800"/>
              <a:t>the </a:t>
            </a:r>
            <a:r>
              <a:rPr lang="en-GB" sz="30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service profit chain </a:t>
            </a:r>
            <a:r>
              <a:rPr lang="en-GB" sz="2800"/>
              <a:t>emphasises</a:t>
            </a:r>
            <a:r>
              <a:rPr lang="en-GB" sz="2800" dirty="0"/>
              <a:t>:</a:t>
            </a:r>
            <a:r>
              <a:rPr lang="en-GB" dirty="0"/>
              <a:t> 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the </a:t>
            </a:r>
            <a:r>
              <a:rPr lang="en-GB" sz="2600" dirty="0"/>
              <a:t>roles of employees internally to </a:t>
            </a:r>
            <a:r>
              <a:rPr lang="en-GB" sz="2600"/>
              <a:t>the organisation;</a:t>
            </a:r>
            <a:endParaRPr lang="en-GB" sz="2600" dirty="0"/>
          </a:p>
          <a:p>
            <a:pPr lvl="1">
              <a:buClr>
                <a:srgbClr val="FF0000"/>
              </a:buClr>
            </a:pPr>
            <a:r>
              <a:rPr lang="en-GB" sz="2600"/>
              <a:t>the </a:t>
            </a:r>
            <a:r>
              <a:rPr lang="en-GB" sz="2600" dirty="0"/>
              <a:t>way in which services </a:t>
            </a:r>
            <a:r>
              <a:rPr lang="en-GB" sz="2600"/>
              <a:t>are delivered;</a:t>
            </a:r>
            <a:endParaRPr lang="en-GB" sz="2600" dirty="0"/>
          </a:p>
          <a:p>
            <a:pPr lvl="1">
              <a:buClr>
                <a:srgbClr val="FF0000"/>
              </a:buClr>
            </a:pPr>
            <a:r>
              <a:rPr lang="en-GB" sz="2600"/>
              <a:t>targeting </a:t>
            </a:r>
            <a:r>
              <a:rPr lang="en-GB" sz="2600" dirty="0"/>
              <a:t>of marketing to customers</a:t>
            </a:r>
            <a:r>
              <a:rPr lang="en-GB" sz="2600"/>
              <a:t>’ needs;</a:t>
            </a:r>
            <a:endParaRPr lang="en-GB" sz="2600" dirty="0"/>
          </a:p>
          <a:p>
            <a:pPr>
              <a:buClr>
                <a:srgbClr val="7030A0"/>
              </a:buClr>
            </a:pPr>
            <a:r>
              <a:rPr lang="en-GB" sz="2800"/>
              <a:t>the </a:t>
            </a:r>
            <a:r>
              <a:rPr lang="en-GB" sz="30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Profit Impact of Market Strategy</a:t>
            </a:r>
            <a:r>
              <a:rPr lang="en-GB" sz="2800" dirty="0"/>
              <a:t> (PIMS</a:t>
            </a:r>
            <a:r>
              <a:rPr lang="en-GB" sz="2800"/>
              <a:t>) study:</a:t>
            </a:r>
            <a:endParaRPr lang="en-GB" sz="2800" dirty="0"/>
          </a:p>
          <a:p>
            <a:pPr lvl="1">
              <a:buClr>
                <a:srgbClr val="FF0000"/>
              </a:buClr>
            </a:pPr>
            <a:r>
              <a:rPr lang="en-GB" sz="2600"/>
              <a:t>key </a:t>
            </a:r>
            <a:r>
              <a:rPr lang="en-GB" sz="2600" dirty="0"/>
              <a:t>finding: a primary determinant of profitability is </a:t>
            </a:r>
            <a:r>
              <a:rPr lang="en-GB" sz="2600"/>
              <a:t>market share;</a:t>
            </a:r>
            <a:endParaRPr lang="en-GB" sz="2600" dirty="0"/>
          </a:p>
          <a:p>
            <a:pPr>
              <a:buClr>
                <a:srgbClr val="7030A0"/>
              </a:buClr>
            </a:pPr>
            <a:r>
              <a:rPr lang="en-GB"/>
              <a:t> </a:t>
            </a:r>
            <a:r>
              <a:rPr lang="en-GB" sz="30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service dominant logic </a:t>
            </a:r>
            <a:r>
              <a:rPr lang="en-GB" sz="3000" dirty="0"/>
              <a:t>focuses on: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intangible </a:t>
            </a:r>
            <a:r>
              <a:rPr lang="en-GB" sz="2600" dirty="0"/>
              <a:t>rather than </a:t>
            </a:r>
            <a:r>
              <a:rPr lang="en-GB" sz="2600"/>
              <a:t>tangible resources;</a:t>
            </a:r>
            <a:endParaRPr lang="en-GB" sz="2600" dirty="0"/>
          </a:p>
          <a:p>
            <a:pPr lvl="1">
              <a:buClr>
                <a:srgbClr val="FF0000"/>
              </a:buClr>
            </a:pPr>
            <a:r>
              <a:rPr lang="en-GB" sz="2600"/>
              <a:t>cocreation </a:t>
            </a:r>
            <a:r>
              <a:rPr lang="en-GB" sz="2600" dirty="0"/>
              <a:t>of value rather than </a:t>
            </a:r>
            <a:r>
              <a:rPr lang="en-GB" sz="2600"/>
              <a:t>embedded value;</a:t>
            </a:r>
            <a:endParaRPr lang="en-GB" sz="2600" dirty="0"/>
          </a:p>
          <a:p>
            <a:pPr lvl="1">
              <a:buClr>
                <a:srgbClr val="FF0000"/>
              </a:buClr>
            </a:pPr>
            <a:r>
              <a:rPr lang="en-GB" sz="2600"/>
              <a:t>relationships </a:t>
            </a:r>
            <a:r>
              <a:rPr lang="en-GB" sz="2600" dirty="0"/>
              <a:t>rather </a:t>
            </a:r>
            <a:r>
              <a:rPr lang="en-GB" sz="2600"/>
              <a:t>than transact</a:t>
            </a:r>
            <a:r>
              <a:rPr lang="en-GB"/>
              <a:t>ions.</a:t>
            </a:r>
            <a:endParaRPr lang="en-GB" dirty="0"/>
          </a:p>
          <a:p>
            <a:endParaRPr lang="en-GB" dirty="0"/>
          </a:p>
          <a:p>
            <a:pPr marL="400050" lvl="1" indent="0" algn="ctr">
              <a:buClr>
                <a:srgbClr val="7030A0"/>
              </a:buClr>
              <a:buNone/>
            </a:pPr>
            <a:endParaRPr lang="en-US" altLang="en-US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9050245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buClr>
                <a:srgbClr val="7030A0"/>
              </a:buClr>
            </a:pPr>
            <a:r>
              <a:rPr lang="en-GB" sz="2800" dirty="0"/>
              <a:t>THE organisations have </a:t>
            </a:r>
            <a:r>
              <a:rPr lang="en-GB" sz="2800" dirty="0" smtClean="0"/>
              <a:t>to try </a:t>
            </a:r>
            <a:r>
              <a:rPr lang="en-GB" sz="2800" dirty="0"/>
              <a:t>to configure and coordinate their operational resources and processes in such a way that they add value.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In so doing they achieve an advantage over competitors – competitive advantage. 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It is very important in the strategy to have a good understanding of the resources they have available to them and how these are used to create value.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Analysis indicates where strategy needs to focus.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It is also necessary to consider the potential for collaboration with suppliers, distributors and customers</a:t>
            </a:r>
          </a:p>
        </p:txBody>
      </p:sp>
    </p:spTree>
    <p:extLst>
      <p:ext uri="{BB962C8B-B14F-4D97-AF65-F5344CB8AC3E}">
        <p14:creationId xmlns:p14="http://schemas.microsoft.com/office/powerpoint/2010/main" val="3492823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Human Resources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Clr>
                <a:srgbClr val="7030A0"/>
              </a:buClr>
              <a:buNone/>
            </a:pPr>
            <a:r>
              <a:rPr lang="en-GB" sz="3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are they so important?</a:t>
            </a:r>
          </a:p>
          <a:p>
            <a:pPr>
              <a:buClr>
                <a:srgbClr val="7030A0"/>
              </a:buClr>
            </a:pPr>
            <a:r>
              <a:rPr lang="en-GB" sz="3300" dirty="0"/>
              <a:t>THE is often </a:t>
            </a:r>
            <a:r>
              <a:rPr lang="en-GB" sz="3300"/>
              <a:t>highly labour-intensive.</a:t>
            </a:r>
            <a:endParaRPr lang="en-GB" sz="3300" dirty="0"/>
          </a:p>
          <a:p>
            <a:pPr>
              <a:buClr>
                <a:srgbClr val="7030A0"/>
              </a:buClr>
            </a:pPr>
            <a:r>
              <a:rPr lang="en-GB" sz="3300" dirty="0"/>
              <a:t>Human </a:t>
            </a:r>
            <a:r>
              <a:rPr lang="en-GB" sz="3300"/>
              <a:t>resources are often </a:t>
            </a:r>
            <a:r>
              <a:rPr lang="en-GB" sz="3300" dirty="0"/>
              <a:t>the key differentiator between different </a:t>
            </a:r>
            <a:r>
              <a:rPr lang="en-GB" sz="3300"/>
              <a:t>competing organisations.</a:t>
            </a:r>
            <a:endParaRPr lang="en-GB" sz="3300" dirty="0"/>
          </a:p>
          <a:p>
            <a:pPr>
              <a:buClr>
                <a:srgbClr val="7030A0"/>
              </a:buClr>
            </a:pPr>
            <a:r>
              <a:rPr lang="en-GB" sz="3300"/>
              <a:t>the human </a:t>
            </a:r>
            <a:r>
              <a:rPr lang="en-GB" sz="3300" dirty="0"/>
              <a:t>element in </a:t>
            </a:r>
            <a:r>
              <a:rPr lang="en-GB" sz="3300"/>
              <a:t>THE organisations </a:t>
            </a:r>
            <a:r>
              <a:rPr lang="en-GB" sz="3300" dirty="0"/>
              <a:t>is critical for:</a:t>
            </a:r>
          </a:p>
          <a:p>
            <a:pPr lvl="1">
              <a:buClr>
                <a:srgbClr val="FF0000"/>
              </a:buClr>
            </a:pPr>
            <a:r>
              <a:rPr lang="en-GB"/>
              <a:t>service quality;</a:t>
            </a:r>
          </a:p>
          <a:p>
            <a:pPr lvl="1">
              <a:buClr>
                <a:srgbClr val="FF0000"/>
              </a:buClr>
            </a:pPr>
            <a:r>
              <a:rPr lang="en-GB"/>
              <a:t>customer satisfaction;</a:t>
            </a:r>
          </a:p>
          <a:p>
            <a:pPr lvl="1">
              <a:buClr>
                <a:srgbClr val="FF0000"/>
              </a:buClr>
            </a:pPr>
            <a:r>
              <a:rPr lang="en-GB"/>
              <a:t>loyalty;</a:t>
            </a:r>
          </a:p>
          <a:p>
            <a:pPr lvl="1">
              <a:buClr>
                <a:srgbClr val="FF0000"/>
              </a:buClr>
            </a:pPr>
            <a:r>
              <a:rPr lang="en-GB"/>
              <a:t>competitive advantage;</a:t>
            </a:r>
          </a:p>
          <a:p>
            <a:pPr lvl="1">
              <a:buClr>
                <a:srgbClr val="FF0000"/>
              </a:buClr>
            </a:pPr>
            <a:r>
              <a:rPr lang="en-GB"/>
              <a:t>organisational performance;</a:t>
            </a:r>
            <a:endParaRPr lang="en-GB" dirty="0"/>
          </a:p>
          <a:p>
            <a:pPr>
              <a:buClr>
                <a:srgbClr val="7030A0"/>
              </a:buClr>
            </a:pPr>
            <a:r>
              <a:rPr lang="en-GB" sz="3300"/>
              <a:t>interaction </a:t>
            </a:r>
            <a:r>
              <a:rPr lang="en-GB" sz="3300" dirty="0"/>
              <a:t>between </a:t>
            </a:r>
            <a:r>
              <a:rPr lang="en-GB" sz="3300"/>
              <a:t>guests and employees:</a:t>
            </a:r>
            <a:endParaRPr lang="en-GB" sz="3300" dirty="0"/>
          </a:p>
          <a:p>
            <a:pPr lvl="1">
              <a:buClr>
                <a:srgbClr val="FF0000"/>
              </a:buClr>
            </a:pPr>
            <a:r>
              <a:rPr lang="en-GB"/>
              <a:t>is </a:t>
            </a:r>
            <a:r>
              <a:rPr lang="en-GB" dirty="0"/>
              <a:t>highly </a:t>
            </a:r>
            <a:r>
              <a:rPr lang="en-GB"/>
              <a:t>important and </a:t>
            </a:r>
            <a:r>
              <a:rPr lang="en-GB" dirty="0"/>
              <a:t>can be viewed as part of </a:t>
            </a:r>
            <a:r>
              <a:rPr lang="en-GB"/>
              <a:t>the product;</a:t>
            </a:r>
            <a:endParaRPr lang="en-GB" dirty="0"/>
          </a:p>
          <a:p>
            <a:pPr lvl="1">
              <a:buClr>
                <a:srgbClr val="FF0000"/>
              </a:buClr>
            </a:pPr>
            <a:r>
              <a:rPr lang="en-GB"/>
              <a:t>is often </a:t>
            </a:r>
            <a:r>
              <a:rPr lang="en-GB" dirty="0"/>
              <a:t>with relatively junior ‘front-line</a:t>
            </a:r>
            <a:r>
              <a:rPr lang="en-GB"/>
              <a:t>’ staff.</a:t>
            </a:r>
            <a:endParaRPr lang="en-GB" dirty="0"/>
          </a:p>
          <a:p>
            <a:pPr>
              <a:buClr>
                <a:srgbClr val="7030A0"/>
              </a:buClr>
            </a:pP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43989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72008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Human Resources in THE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47260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Clr>
                <a:srgbClr val="7030A0"/>
              </a:buClr>
              <a:buNone/>
            </a:pPr>
            <a:r>
              <a:rPr lang="en-GB" sz="4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Workforce has distinctive features </a:t>
            </a:r>
          </a:p>
          <a:p>
            <a:pPr lvl="0">
              <a:buClr>
                <a:srgbClr val="7030A0"/>
              </a:buClr>
            </a:pPr>
            <a:r>
              <a:rPr lang="en-GB" sz="4000" dirty="0"/>
              <a:t>THE workforce is </a:t>
            </a:r>
            <a:r>
              <a:rPr lang="en-GB" sz="4000"/>
              <a:t>often characterised </a:t>
            </a:r>
            <a:r>
              <a:rPr lang="en-GB" sz="4000" dirty="0"/>
              <a:t>by: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large proportion of female and young employees;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large number of part-time and seasonal  workers;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high staff turnover rates;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recruitment difficulties;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poor levels of training;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relatively low pay;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labour mobility between different employers and geographically;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employees working remotely;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working patterns involving work at nights and weekends;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importance of volunteers particularly for large events.</a:t>
            </a:r>
            <a:endParaRPr lang="en-GB" sz="3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4000" dirty="0"/>
              <a:t>Each characteristic raises challenges </a:t>
            </a:r>
            <a:r>
              <a:rPr lang="en-GB" sz="4000"/>
              <a:t>for managers.</a:t>
            </a:r>
            <a:endParaRPr lang="en-GB" sz="4000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1200545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GB" sz="3200">
                <a:solidFill>
                  <a:srgbClr val="0B51A1"/>
                </a:solidFill>
              </a:rPr>
              <a:t>Employee Recruitment, Retention and Motivation</a:t>
            </a: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38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Motivate and </a:t>
            </a:r>
            <a:r>
              <a:rPr lang="en-GB" sz="3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empower THE staff</a:t>
            </a:r>
          </a:p>
          <a:p>
            <a:pPr>
              <a:buClr>
                <a:srgbClr val="7030A0"/>
              </a:buClr>
            </a:pPr>
            <a:r>
              <a:rPr lang="en-GB" sz="3300"/>
              <a:t>some </a:t>
            </a:r>
            <a:r>
              <a:rPr lang="en-GB" sz="3300" dirty="0"/>
              <a:t>perceived negative aspects of THE employment in </a:t>
            </a:r>
            <a:r>
              <a:rPr lang="en-GB" sz="3300"/>
              <a:t>some cases;</a:t>
            </a:r>
            <a:endParaRPr lang="en-GB" sz="3300" dirty="0"/>
          </a:p>
          <a:p>
            <a:pPr>
              <a:buClr>
                <a:srgbClr val="7030A0"/>
              </a:buClr>
            </a:pPr>
            <a:r>
              <a:rPr lang="en-GB" sz="3300"/>
              <a:t>also </a:t>
            </a:r>
            <a:r>
              <a:rPr lang="en-GB" sz="3300" dirty="0"/>
              <a:t>staff often working remotely or at times when managers are </a:t>
            </a:r>
            <a:r>
              <a:rPr lang="en-GB" sz="3300"/>
              <a:t>not available;</a:t>
            </a:r>
            <a:endParaRPr lang="en-GB" sz="3300" dirty="0"/>
          </a:p>
          <a:p>
            <a:pPr>
              <a:buClr>
                <a:srgbClr val="7030A0"/>
              </a:buClr>
            </a:pPr>
            <a:r>
              <a:rPr lang="en-GB" sz="3300"/>
              <a:t>to </a:t>
            </a:r>
            <a:r>
              <a:rPr lang="en-GB" sz="3300" dirty="0"/>
              <a:t>deal with these factors employers may offer: </a:t>
            </a:r>
          </a:p>
          <a:p>
            <a:pPr lvl="1">
              <a:buClr>
                <a:srgbClr val="FF0000"/>
              </a:buClr>
            </a:pPr>
            <a:r>
              <a:rPr lang="en-GB"/>
              <a:t>training opportunities;</a:t>
            </a:r>
            <a:endParaRPr lang="en-GB" dirty="0"/>
          </a:p>
          <a:p>
            <a:pPr lvl="1">
              <a:buClr>
                <a:srgbClr val="FF0000"/>
              </a:buClr>
            </a:pPr>
            <a:r>
              <a:rPr lang="en-GB"/>
              <a:t>career progression opportunities;</a:t>
            </a:r>
            <a:endParaRPr lang="en-GB" dirty="0"/>
          </a:p>
          <a:p>
            <a:pPr lvl="1">
              <a:buClr>
                <a:srgbClr val="FF0000"/>
              </a:buClr>
            </a:pPr>
            <a:r>
              <a:rPr lang="en-GB"/>
              <a:t>travel incentives;</a:t>
            </a:r>
            <a:endParaRPr lang="en-GB" dirty="0"/>
          </a:p>
          <a:p>
            <a:pPr lvl="1">
              <a:buClr>
                <a:srgbClr val="FF0000"/>
              </a:buClr>
            </a:pPr>
            <a:r>
              <a:rPr lang="en-GB"/>
              <a:t>higher </a:t>
            </a:r>
            <a:r>
              <a:rPr lang="en-GB" dirty="0"/>
              <a:t>levels of pay </a:t>
            </a:r>
            <a:r>
              <a:rPr lang="en-GB"/>
              <a:t>and bonuses;</a:t>
            </a:r>
            <a:endParaRPr lang="en-GB" dirty="0"/>
          </a:p>
          <a:p>
            <a:pPr>
              <a:buClr>
                <a:srgbClr val="7030A0"/>
              </a:buClr>
            </a:pPr>
            <a:r>
              <a:rPr lang="en-GB" sz="3300"/>
              <a:t>Critically though, </a:t>
            </a:r>
            <a:r>
              <a:rPr lang="en-GB" sz="3300" dirty="0"/>
              <a:t>employers need to pay attention to the design of jobs and </a:t>
            </a:r>
            <a:r>
              <a:rPr lang="en-GB" sz="3300"/>
              <a:t>employee </a:t>
            </a:r>
            <a:r>
              <a:rPr lang="en-GB" sz="33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empowerment</a:t>
            </a:r>
            <a:r>
              <a:rPr lang="en-GB" sz="330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GB" sz="33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endParaRPr lang="en-GB" sz="3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31554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5848"/>
            <a:ext cx="8229600" cy="706090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Job Design and Empowerment</a:t>
            </a: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35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Critical aspects of HRM in THE </a:t>
            </a:r>
          </a:p>
          <a:p>
            <a:pPr>
              <a:buClr>
                <a:srgbClr val="7030A0"/>
              </a:buClr>
            </a:pPr>
            <a:r>
              <a:rPr lang="en-GB" sz="3100" dirty="0"/>
              <a:t>pay attention to design of jobs and roles through measures such as:</a:t>
            </a:r>
          </a:p>
          <a:p>
            <a:pPr lvl="1">
              <a:buClr>
                <a:srgbClr val="FF0000"/>
              </a:buClr>
            </a:pPr>
            <a:r>
              <a:rPr lang="en-GB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job enlargement </a:t>
            </a:r>
            <a:r>
              <a:rPr lang="en-GB" dirty="0"/>
              <a:t>– employees given a wider variety of tasks;</a:t>
            </a:r>
            <a:endParaRPr lang="en-GB" b="1" dirty="0"/>
          </a:p>
          <a:p>
            <a:pPr lvl="1">
              <a:buClr>
                <a:srgbClr val="FF0000"/>
              </a:buClr>
            </a:pPr>
            <a:r>
              <a:rPr lang="en-GB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job rotation </a:t>
            </a:r>
            <a:r>
              <a:rPr lang="en-GB" dirty="0"/>
              <a:t>– employees rotate jobs;</a:t>
            </a:r>
          </a:p>
          <a:p>
            <a:pPr lvl="1">
              <a:buClr>
                <a:srgbClr val="FF0000"/>
              </a:buClr>
            </a:pPr>
            <a:r>
              <a:rPr lang="en-GB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job enrichment </a:t>
            </a:r>
            <a:r>
              <a:rPr lang="en-GB" dirty="0"/>
              <a:t>– employees given more discretion or </a:t>
            </a:r>
            <a:r>
              <a:rPr lang="en-GB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empowerment </a:t>
            </a:r>
            <a:r>
              <a:rPr lang="en-GB" dirty="0"/>
              <a:t>to make decisions;</a:t>
            </a:r>
            <a:endParaRPr lang="en-GB" b="1" dirty="0"/>
          </a:p>
          <a:p>
            <a:pPr lvl="1">
              <a:buClr>
                <a:srgbClr val="FF0000"/>
              </a:buClr>
            </a:pPr>
            <a:r>
              <a:rPr lang="en-GB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job sharing </a:t>
            </a:r>
            <a:r>
              <a:rPr lang="en-GB" dirty="0"/>
              <a:t>– employees’ jobs shared between two or more employees;</a:t>
            </a:r>
          </a:p>
          <a:p>
            <a:pPr>
              <a:buClr>
                <a:srgbClr val="7030A0"/>
              </a:buClr>
            </a:pPr>
            <a:r>
              <a:rPr lang="en-GB" sz="3100" dirty="0"/>
              <a:t>many THE employers stress importance of empowering employees</a:t>
            </a:r>
            <a:r>
              <a:rPr lang="en-GB" sz="2800" dirty="0"/>
              <a:t>;</a:t>
            </a:r>
          </a:p>
          <a:p>
            <a:pPr lvl="1">
              <a:buClr>
                <a:srgbClr val="FF0000"/>
              </a:buClr>
            </a:pPr>
            <a:r>
              <a:rPr lang="en-GB" dirty="0"/>
              <a:t>so they can take decisions and resolve issues as they occur;</a:t>
            </a:r>
          </a:p>
          <a:p>
            <a:pPr lvl="1">
              <a:buClr>
                <a:srgbClr val="FF0000"/>
              </a:buClr>
            </a:pPr>
            <a:r>
              <a:rPr lang="en-GB" dirty="0"/>
              <a:t>within pre-set guidelines.</a:t>
            </a:r>
          </a:p>
          <a:p>
            <a:endParaRPr lang="en-GB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83182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5848"/>
            <a:ext cx="8229600" cy="70609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B51A1"/>
                </a:solidFill>
              </a:rPr>
              <a:t>Empowerment</a:t>
            </a: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100" dirty="0" smtClean="0"/>
          </a:p>
          <a:p>
            <a:pPr marL="0" indent="0" algn="ctr">
              <a:buNone/>
            </a:pPr>
            <a:r>
              <a:rPr lang="en-GB" sz="2600" dirty="0"/>
              <a:t>Empowering employees</a:t>
            </a:r>
          </a:p>
          <a:p>
            <a:pPr marL="0" indent="0" algn="ctr">
              <a:buNone/>
            </a:pPr>
            <a:r>
              <a:rPr lang="de-DE" sz="2600" dirty="0" err="1"/>
              <a:t>How</a:t>
            </a:r>
            <a:r>
              <a:rPr lang="de-DE" sz="2600" dirty="0"/>
              <a:t> </a:t>
            </a:r>
            <a:r>
              <a:rPr lang="de-DE" sz="2600" dirty="0" err="1"/>
              <a:t>can</a:t>
            </a:r>
            <a:r>
              <a:rPr lang="de-DE" sz="2600" dirty="0"/>
              <a:t> </a:t>
            </a:r>
            <a:r>
              <a:rPr lang="de-DE" sz="2600" dirty="0" err="1"/>
              <a:t>empowerment</a:t>
            </a:r>
            <a:r>
              <a:rPr lang="de-DE" sz="2600" dirty="0"/>
              <a:t> </a:t>
            </a:r>
            <a:r>
              <a:rPr lang="de-DE" sz="2600" dirty="0" err="1"/>
              <a:t>enhance</a:t>
            </a:r>
            <a:r>
              <a:rPr lang="de-DE" sz="2600" dirty="0"/>
              <a:t> the </a:t>
            </a:r>
            <a:r>
              <a:rPr lang="de-DE" sz="2600" dirty="0" err="1"/>
              <a:t>quality</a:t>
            </a:r>
            <a:r>
              <a:rPr lang="de-DE" sz="2600" dirty="0"/>
              <a:t> </a:t>
            </a:r>
            <a:r>
              <a:rPr lang="de-DE" sz="2600" dirty="0" err="1"/>
              <a:t>experience</a:t>
            </a:r>
            <a:r>
              <a:rPr lang="de-DE" sz="2600" dirty="0"/>
              <a:t> of </a:t>
            </a:r>
            <a:r>
              <a:rPr lang="de-DE" sz="2600" dirty="0" err="1"/>
              <a:t>customers</a:t>
            </a:r>
            <a:r>
              <a:rPr lang="de-DE" sz="2600" dirty="0"/>
              <a:t> in </a:t>
            </a:r>
          </a:p>
          <a:p>
            <a:pPr algn="ctr">
              <a:buFontTx/>
              <a:buChar char="-"/>
            </a:pPr>
            <a:r>
              <a:rPr lang="de-DE" sz="2600" dirty="0"/>
              <a:t>Tourism</a:t>
            </a:r>
          </a:p>
          <a:p>
            <a:pPr algn="ctr">
              <a:buFontTx/>
              <a:buChar char="-"/>
            </a:pPr>
            <a:r>
              <a:rPr lang="de-DE" sz="2600" dirty="0"/>
              <a:t>Hospitality</a:t>
            </a:r>
          </a:p>
          <a:p>
            <a:pPr algn="ctr">
              <a:buFontTx/>
              <a:buChar char="-"/>
            </a:pPr>
            <a:r>
              <a:rPr lang="de-DE" sz="2600" dirty="0"/>
              <a:t>Events ?</a:t>
            </a:r>
          </a:p>
          <a:p>
            <a:pPr marL="0" indent="0" algn="ctr">
              <a:buNone/>
            </a:pPr>
            <a:endParaRPr lang="de-DE" sz="2800" b="1" dirty="0"/>
          </a:p>
          <a:p>
            <a:pPr marL="0" indent="0" algn="ctr">
              <a:buNone/>
            </a:pPr>
            <a:r>
              <a:rPr lang="de-DE" sz="2800" b="1" dirty="0">
                <a:solidFill>
                  <a:srgbClr val="FF0000"/>
                </a:solidFill>
              </a:rPr>
              <a:t>PLEASE THINK ABOUT AND NOTE DOWN ONE EXAMPLE FOR EACH OF THE THREE INDUSTRIES</a:t>
            </a:r>
            <a:endParaRPr lang="en-GB" sz="2800" b="1" dirty="0">
              <a:solidFill>
                <a:srgbClr val="FF0000"/>
              </a:solidFill>
            </a:endParaRPr>
          </a:p>
          <a:p>
            <a:pPr algn="ctr"/>
            <a:endParaRPr lang="en-GB" sz="26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1748716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The Guest–Employee </a:t>
            </a:r>
            <a:r>
              <a:rPr lang="en-GB" sz="3200" dirty="0">
                <a:solidFill>
                  <a:srgbClr val="0B51A1"/>
                </a:solidFill>
              </a:rPr>
              <a:t>Encounter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Front-line employees are vital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managing the guest (customer)–employee encounter: </a:t>
            </a:r>
          </a:p>
          <a:p>
            <a:pPr lvl="1">
              <a:buClr>
                <a:srgbClr val="FF0000"/>
              </a:buClr>
            </a:pPr>
            <a:r>
              <a:rPr lang="en-GB" sz="2400" dirty="0"/>
              <a:t>difficult but highly important for THE managers;</a:t>
            </a:r>
          </a:p>
          <a:p>
            <a:pPr lvl="1">
              <a:buClr>
                <a:srgbClr val="FF0000"/>
              </a:buClr>
            </a:pPr>
            <a:r>
              <a:rPr lang="en-GB" sz="2400" dirty="0"/>
              <a:t>for customers service quality is judged by the service encounter or </a:t>
            </a: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moment of </a:t>
            </a:r>
            <a:r>
              <a:rPr lang="en-GB" sz="2400" b="1" dirty="0" smtClean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truth;</a:t>
            </a:r>
          </a:p>
          <a:p>
            <a:pPr lvl="1">
              <a:buClr>
                <a:srgbClr val="FF0000"/>
              </a:buClr>
            </a:pPr>
            <a:endParaRPr lang="en-GB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2800" dirty="0"/>
              <a:t>in THE managing the encounter is made more challenging </a:t>
            </a:r>
            <a:r>
              <a:rPr lang="en-GB" sz="2800" dirty="0" smtClean="0"/>
              <a:t>because of:</a:t>
            </a:r>
            <a:endParaRPr lang="en-GB" sz="2800" dirty="0"/>
          </a:p>
          <a:p>
            <a:pPr lvl="1">
              <a:buClr>
                <a:srgbClr val="FF0000"/>
              </a:buClr>
            </a:pPr>
            <a:r>
              <a:rPr lang="en-GB" sz="2400" dirty="0"/>
              <a:t>the fragmentation of customers’ experience;</a:t>
            </a:r>
          </a:p>
          <a:p>
            <a:pPr lvl="1">
              <a:buClr>
                <a:srgbClr val="FF0000"/>
              </a:buClr>
            </a:pPr>
            <a:r>
              <a:rPr lang="en-GB" sz="2400" dirty="0"/>
              <a:t>employees working remotely.</a:t>
            </a:r>
          </a:p>
          <a:p>
            <a:pPr>
              <a:buClr>
                <a:srgbClr val="7030A0"/>
              </a:buClr>
            </a:pPr>
            <a:endParaRPr lang="en-GB" sz="2800" dirty="0"/>
          </a:p>
          <a:p>
            <a:pPr>
              <a:buClr>
                <a:srgbClr val="7030A0"/>
              </a:buClr>
            </a:pPr>
            <a:endParaRPr lang="en-GB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664348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2773</Words>
  <Application>Microsoft Office PowerPoint</Application>
  <PresentationFormat>Bildschirmpräsentation (4:3)</PresentationFormat>
  <Paragraphs>389</Paragraphs>
  <Slides>39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39</vt:i4>
      </vt:variant>
    </vt:vector>
  </HeadingPairs>
  <TitlesOfParts>
    <vt:vector size="40" baseType="lpstr">
      <vt:lpstr>Office Theme</vt:lpstr>
      <vt:lpstr> Lecture 3 Strategic Management THE </vt:lpstr>
      <vt:lpstr> The Human Context  </vt:lpstr>
      <vt:lpstr>Introduction</vt:lpstr>
      <vt:lpstr>Human Resources </vt:lpstr>
      <vt:lpstr>Human Resources in THE</vt:lpstr>
      <vt:lpstr>Employee Recruitment, Retention and Motivation</vt:lpstr>
      <vt:lpstr>Job Design and Empowerment</vt:lpstr>
      <vt:lpstr>Empowerment</vt:lpstr>
      <vt:lpstr>The Guest–Employee Encounter</vt:lpstr>
      <vt:lpstr>Service Quality</vt:lpstr>
      <vt:lpstr>PowerPoint-Präsentation</vt:lpstr>
      <vt:lpstr>Service Quality Gaps</vt:lpstr>
      <vt:lpstr>Service Quality Gaps</vt:lpstr>
      <vt:lpstr>Service Quality Gaps </vt:lpstr>
      <vt:lpstr>Human Resource Audit</vt:lpstr>
      <vt:lpstr>Critical Success Factors</vt:lpstr>
      <vt:lpstr>Organisational Culture</vt:lpstr>
      <vt:lpstr> The Determinants of Culture   </vt:lpstr>
      <vt:lpstr>Importance of Culture</vt:lpstr>
      <vt:lpstr>The Cultural Web</vt:lpstr>
      <vt:lpstr>The Cultural Web</vt:lpstr>
      <vt:lpstr>Hofstede’s Cross-Cultural Differences</vt:lpstr>
      <vt:lpstr>SUMMARY</vt:lpstr>
      <vt:lpstr> Tourism, Hospitality and Event Organisations   The Operational Context: Competencies, Resources and Competitive Advantage </vt:lpstr>
      <vt:lpstr>Introduction</vt:lpstr>
      <vt:lpstr>Competitive Advantage</vt:lpstr>
      <vt:lpstr>Sources of Competitive Advantage</vt:lpstr>
      <vt:lpstr>Sources of Competitive Advantage</vt:lpstr>
      <vt:lpstr>Resource Analysis</vt:lpstr>
      <vt:lpstr>Resources in THE </vt:lpstr>
      <vt:lpstr>Resources in THE</vt:lpstr>
      <vt:lpstr>Resources in THE </vt:lpstr>
      <vt:lpstr>Analysing Resources</vt:lpstr>
      <vt:lpstr>Competencies and Core Competencies</vt:lpstr>
      <vt:lpstr>Analysis Outcomes</vt:lpstr>
      <vt:lpstr>Value</vt:lpstr>
      <vt:lpstr>Outsourcing</vt:lpstr>
      <vt:lpstr>Other Approaches</vt:lpstr>
      <vt:lpstr>SUMMARY</vt:lpstr>
    </vt:vector>
  </TitlesOfParts>
  <Company>Teesside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and Strategic Objectives  for Tourism, Hospitality and Event Organizations</dc:title>
  <dc:creator>Evans, Nigel</dc:creator>
  <cp:lastModifiedBy>Arlt</cp:lastModifiedBy>
  <cp:revision>56</cp:revision>
  <dcterms:created xsi:type="dcterms:W3CDTF">2014-08-18T22:14:42Z</dcterms:created>
  <dcterms:modified xsi:type="dcterms:W3CDTF">2016-12-10T19:38:21Z</dcterms:modified>
</cp:coreProperties>
</file>