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316" r:id="rId3"/>
    <p:sldId id="332" r:id="rId4"/>
    <p:sldId id="334" r:id="rId5"/>
    <p:sldId id="335" r:id="rId6"/>
    <p:sldId id="336" r:id="rId7"/>
    <p:sldId id="338" r:id="rId8"/>
    <p:sldId id="340" r:id="rId9"/>
    <p:sldId id="341" r:id="rId10"/>
    <p:sldId id="342" r:id="rId11"/>
    <p:sldId id="343" r:id="rId12"/>
    <p:sldId id="344" r:id="rId13"/>
    <p:sldId id="345" r:id="rId14"/>
    <p:sldId id="346" r:id="rId15"/>
    <p:sldId id="352" r:id="rId16"/>
    <p:sldId id="353" r:id="rId17"/>
    <p:sldId id="355" r:id="rId18"/>
    <p:sldId id="356" r:id="rId19"/>
    <p:sldId id="357" r:id="rId20"/>
    <p:sldId id="358" r:id="rId21"/>
    <p:sldId id="359" r:id="rId22"/>
    <p:sldId id="360" r:id="rId23"/>
    <p:sldId id="361" r:id="rId24"/>
    <p:sldId id="362" r:id="rId25"/>
    <p:sldId id="363" r:id="rId26"/>
    <p:sldId id="364" r:id="rId27"/>
    <p:sldId id="365" r:id="rId28"/>
    <p:sldId id="366" r:id="rId29"/>
    <p:sldId id="367" r:id="rId30"/>
    <p:sldId id="368" r:id="rId31"/>
    <p:sldId id="369" r:id="rId32"/>
    <p:sldId id="370" r:id="rId33"/>
    <p:sldId id="371" r:id="rId34"/>
    <p:sldId id="372" r:id="rId35"/>
    <p:sldId id="373" r:id="rId36"/>
    <p:sldId id="374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>
      <p:cViewPr>
        <p:scale>
          <a:sx n="90" d="100"/>
          <a:sy n="90" d="100"/>
        </p:scale>
        <p:origin x="-918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532BD5-2FA9-4892-A532-7C0BE2473022}" type="doc">
      <dgm:prSet loTypeId="urn:microsoft.com/office/officeart/2005/8/layout/cycle2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fr-FR"/>
        </a:p>
      </dgm:t>
    </dgm:pt>
    <dgm:pt modelId="{7E385E7E-5470-4D93-AA26-48D92B66C023}">
      <dgm:prSet phldrT="[Text]" custT="1"/>
      <dgm:spPr>
        <a:xfrm>
          <a:off x="2230859" y="1004"/>
          <a:ext cx="1024681" cy="1024681"/>
        </a:xfr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fr-FR" sz="1200" b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High market share and greater experience</a:t>
          </a:r>
        </a:p>
      </dgm:t>
    </dgm:pt>
    <dgm:pt modelId="{7431FD11-6A4D-4099-8B9C-E5898744DE37}" type="parTrans" cxnId="{88E1AC13-4D27-4D52-AACB-3237CBDF3465}">
      <dgm:prSet/>
      <dgm:spPr/>
      <dgm:t>
        <a:bodyPr/>
        <a:lstStyle/>
        <a:p>
          <a:pPr algn="ctr"/>
          <a:endParaRPr lang="fr-FR"/>
        </a:p>
      </dgm:t>
    </dgm:pt>
    <dgm:pt modelId="{47112CE2-87F4-4307-8037-A61E7D0C77B4}" type="sibTrans" cxnId="{88E1AC13-4D27-4D52-AACB-3237CBDF3465}">
      <dgm:prSet/>
      <dgm:spPr>
        <a:xfrm rot="2663461">
          <a:off x="3149792" y="867218"/>
          <a:ext cx="263029" cy="345830"/>
        </a:xfrm>
        <a:solidFill>
          <a:srgbClr val="C0504D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fr-F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CBEBCA81-4EC3-45B8-BFD8-3B4F937E387A}">
      <dgm:prSet phldrT="[Text]" custT="1"/>
      <dgm:spPr>
        <a:xfrm>
          <a:off x="2230859" y="2174713"/>
          <a:ext cx="1024681" cy="1024681"/>
        </a:xfr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fr-FR" sz="1400" b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Higher profits</a:t>
          </a:r>
        </a:p>
      </dgm:t>
    </dgm:pt>
    <dgm:pt modelId="{ED4A3357-1BD7-4FF3-9A7F-520841EB4932}" type="parTrans" cxnId="{13F0934F-9562-48A4-B658-5563EBA7F730}">
      <dgm:prSet/>
      <dgm:spPr/>
      <dgm:t>
        <a:bodyPr/>
        <a:lstStyle/>
        <a:p>
          <a:pPr algn="ctr"/>
          <a:endParaRPr lang="fr-FR"/>
        </a:p>
      </dgm:t>
    </dgm:pt>
    <dgm:pt modelId="{5DA29E20-36E0-4698-8672-8F16F2AF76F1}" type="sibTrans" cxnId="{13F0934F-9562-48A4-B658-5563EBA7F730}">
      <dgm:prSet/>
      <dgm:spPr>
        <a:xfrm rot="13500000">
          <a:off x="2069430" y="1976146"/>
          <a:ext cx="271552" cy="345830"/>
        </a:xfrm>
        <a:solidFill>
          <a:srgbClr val="8064A2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fr-F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26C1C662-5CD8-4FBA-B23C-3EE28EF37527}">
      <dgm:prSet phldrT="[Text]" custT="1"/>
      <dgm:spPr>
        <a:xfrm>
          <a:off x="1144004" y="1087859"/>
          <a:ext cx="1024681" cy="1024681"/>
        </a:xfr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fr-FR" sz="1200" b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Greater spending on R D and marketing </a:t>
          </a:r>
        </a:p>
      </dgm:t>
    </dgm:pt>
    <dgm:pt modelId="{2BBB1DB2-0F8A-4DE2-B65D-07EAC370E835}" type="parTrans" cxnId="{D7141073-808C-4A06-AF67-408CD8349D35}">
      <dgm:prSet/>
      <dgm:spPr/>
      <dgm:t>
        <a:bodyPr/>
        <a:lstStyle/>
        <a:p>
          <a:pPr algn="ctr"/>
          <a:endParaRPr lang="fr-FR"/>
        </a:p>
      </dgm:t>
    </dgm:pt>
    <dgm:pt modelId="{411DB80F-5074-4508-8C0C-147AC92E1CD8}" type="sibTrans" cxnId="{D7141073-808C-4A06-AF67-408CD8349D35}">
      <dgm:prSet/>
      <dgm:spPr>
        <a:xfrm rot="18900000">
          <a:off x="2058561" y="889292"/>
          <a:ext cx="271552" cy="345830"/>
        </a:xfrm>
        <a:solidFill>
          <a:srgbClr val="4BACC6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fr-F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64EB4708-108A-401F-A633-72363340A8DE}">
      <dgm:prSet phldrT="[Text]" custT="1"/>
      <dgm:spPr>
        <a:xfrm>
          <a:off x="3317712" y="1064996"/>
          <a:ext cx="1024681" cy="1024681"/>
        </a:xfr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fr-FR" sz="1400" b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Lower costs</a:t>
          </a:r>
        </a:p>
      </dgm:t>
    </dgm:pt>
    <dgm:pt modelId="{4F5E2756-7E94-457A-BDB7-C8DA5C248CC7}" type="sibTrans" cxnId="{DD0DDF83-A042-44DB-8203-2BD926722B93}">
      <dgm:prSet/>
      <dgm:spPr>
        <a:xfrm rot="8064217">
          <a:off x="3152092" y="1953615"/>
          <a:ext cx="280164" cy="345830"/>
        </a:xfrm>
        <a:solidFill>
          <a:srgbClr val="9BBB59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fr-FR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3F74EE4-6DC4-4D53-8E82-D4798698276D}" type="parTrans" cxnId="{DD0DDF83-A042-44DB-8203-2BD926722B93}">
      <dgm:prSet/>
      <dgm:spPr/>
      <dgm:t>
        <a:bodyPr/>
        <a:lstStyle/>
        <a:p>
          <a:pPr algn="ctr"/>
          <a:endParaRPr lang="fr-FR"/>
        </a:p>
      </dgm:t>
    </dgm:pt>
    <dgm:pt modelId="{6094DF43-46DC-4676-A721-1D7ACC61693A}" type="pres">
      <dgm:prSet presAssocID="{A0532BD5-2FA9-4892-A532-7C0BE247302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E7463DAE-3F7C-418C-BF2A-B141B1344B34}" type="pres">
      <dgm:prSet presAssocID="{7E385E7E-5470-4D93-AA26-48D92B66C023}" presName="node" presStyleLbl="node1" presStyleIdx="0" presStyleCnt="4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de-DE"/>
        </a:p>
      </dgm:t>
    </dgm:pt>
    <dgm:pt modelId="{CCA377D6-5B5B-4C32-A5EE-88508A9F2EEA}" type="pres">
      <dgm:prSet presAssocID="{47112CE2-87F4-4307-8037-A61E7D0C77B4}" presName="sibTrans" presStyleLbl="sibTrans2D1" presStyleIdx="0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de-DE"/>
        </a:p>
      </dgm:t>
    </dgm:pt>
    <dgm:pt modelId="{76F54D2D-2651-46F2-9180-C0DDACD47DC8}" type="pres">
      <dgm:prSet presAssocID="{47112CE2-87F4-4307-8037-A61E7D0C77B4}" presName="connectorText" presStyleLbl="sibTrans2D1" presStyleIdx="0" presStyleCnt="4"/>
      <dgm:spPr/>
      <dgm:t>
        <a:bodyPr/>
        <a:lstStyle/>
        <a:p>
          <a:endParaRPr lang="de-DE"/>
        </a:p>
      </dgm:t>
    </dgm:pt>
    <dgm:pt modelId="{4818C7DF-7520-44DC-914A-E42CCA212BA2}" type="pres">
      <dgm:prSet presAssocID="{64EB4708-108A-401F-A633-72363340A8DE}" presName="node" presStyleLbl="node1" presStyleIdx="1" presStyleCnt="4" custRadScaleRad="100022" custRadScaleInc="-2678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de-DE"/>
        </a:p>
      </dgm:t>
    </dgm:pt>
    <dgm:pt modelId="{17C71DD2-9D8B-43A4-9102-D7E74B22BA08}" type="pres">
      <dgm:prSet presAssocID="{4F5E2756-7E94-457A-BDB7-C8DA5C248CC7}" presName="sibTrans" presStyleLbl="sibTrans2D1" presStyleIdx="1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de-DE"/>
        </a:p>
      </dgm:t>
    </dgm:pt>
    <dgm:pt modelId="{22457837-FF4C-45D8-94C7-EDF5BAA88A7B}" type="pres">
      <dgm:prSet presAssocID="{4F5E2756-7E94-457A-BDB7-C8DA5C248CC7}" presName="connectorText" presStyleLbl="sibTrans2D1" presStyleIdx="1" presStyleCnt="4"/>
      <dgm:spPr/>
      <dgm:t>
        <a:bodyPr/>
        <a:lstStyle/>
        <a:p>
          <a:endParaRPr lang="de-DE"/>
        </a:p>
      </dgm:t>
    </dgm:pt>
    <dgm:pt modelId="{4A401D5E-EFF6-480E-A337-B038CC5BA4D8}" type="pres">
      <dgm:prSet presAssocID="{CBEBCA81-4EC3-45B8-BFD8-3B4F937E387A}" presName="node" presStyleLbl="node1" presStyleIdx="2" presStyleCnt="4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de-DE"/>
        </a:p>
      </dgm:t>
    </dgm:pt>
    <dgm:pt modelId="{59568554-F0E1-4BA9-B888-C6A43618E89A}" type="pres">
      <dgm:prSet presAssocID="{5DA29E20-36E0-4698-8672-8F16F2AF76F1}" presName="sibTrans" presStyleLbl="sibTrans2D1" presStyleIdx="2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de-DE"/>
        </a:p>
      </dgm:t>
    </dgm:pt>
    <dgm:pt modelId="{8A5B9C60-8797-4C27-AB1C-229CC2CBBA14}" type="pres">
      <dgm:prSet presAssocID="{5DA29E20-36E0-4698-8672-8F16F2AF76F1}" presName="connectorText" presStyleLbl="sibTrans2D1" presStyleIdx="2" presStyleCnt="4"/>
      <dgm:spPr/>
      <dgm:t>
        <a:bodyPr/>
        <a:lstStyle/>
        <a:p>
          <a:endParaRPr lang="de-DE"/>
        </a:p>
      </dgm:t>
    </dgm:pt>
    <dgm:pt modelId="{BDA59ECA-5033-4FB3-B489-403CDF94A933}" type="pres">
      <dgm:prSet presAssocID="{26C1C662-5CD8-4FBA-B23C-3EE28EF37527}" presName="node" presStyleLbl="node1" presStyleIdx="3" presStyleCnt="4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de-DE"/>
        </a:p>
      </dgm:t>
    </dgm:pt>
    <dgm:pt modelId="{C2EDB30F-675D-46DE-B6C5-03273575A0FF}" type="pres">
      <dgm:prSet presAssocID="{411DB80F-5074-4508-8C0C-147AC92E1CD8}" presName="sibTrans" presStyleLbl="sibTrans2D1" presStyleIdx="3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de-DE"/>
        </a:p>
      </dgm:t>
    </dgm:pt>
    <dgm:pt modelId="{CD183426-9EC6-4A3A-AA50-C16CED795FE9}" type="pres">
      <dgm:prSet presAssocID="{411DB80F-5074-4508-8C0C-147AC92E1CD8}" presName="connectorText" presStyleLbl="sibTrans2D1" presStyleIdx="3" presStyleCnt="4"/>
      <dgm:spPr/>
      <dgm:t>
        <a:bodyPr/>
        <a:lstStyle/>
        <a:p>
          <a:endParaRPr lang="de-DE"/>
        </a:p>
      </dgm:t>
    </dgm:pt>
  </dgm:ptLst>
  <dgm:cxnLst>
    <dgm:cxn modelId="{3B927F63-A616-4B59-9732-FFE883343B5A}" type="presOf" srcId="{411DB80F-5074-4508-8C0C-147AC92E1CD8}" destId="{CD183426-9EC6-4A3A-AA50-C16CED795FE9}" srcOrd="1" destOrd="0" presId="urn:microsoft.com/office/officeart/2005/8/layout/cycle2"/>
    <dgm:cxn modelId="{88E1AC13-4D27-4D52-AACB-3237CBDF3465}" srcId="{A0532BD5-2FA9-4892-A532-7C0BE2473022}" destId="{7E385E7E-5470-4D93-AA26-48D92B66C023}" srcOrd="0" destOrd="0" parTransId="{7431FD11-6A4D-4099-8B9C-E5898744DE37}" sibTransId="{47112CE2-87F4-4307-8037-A61E7D0C77B4}"/>
    <dgm:cxn modelId="{55AF52EE-C92E-4EE7-A6A2-E20839881444}" type="presOf" srcId="{64EB4708-108A-401F-A633-72363340A8DE}" destId="{4818C7DF-7520-44DC-914A-E42CCA212BA2}" srcOrd="0" destOrd="0" presId="urn:microsoft.com/office/officeart/2005/8/layout/cycle2"/>
    <dgm:cxn modelId="{B7BE2002-4208-4883-8DF4-C1ADB2E545EB}" type="presOf" srcId="{CBEBCA81-4EC3-45B8-BFD8-3B4F937E387A}" destId="{4A401D5E-EFF6-480E-A337-B038CC5BA4D8}" srcOrd="0" destOrd="0" presId="urn:microsoft.com/office/officeart/2005/8/layout/cycle2"/>
    <dgm:cxn modelId="{42D5047A-3388-4C27-BF9F-5F6C7724D5B9}" type="presOf" srcId="{4F5E2756-7E94-457A-BDB7-C8DA5C248CC7}" destId="{22457837-FF4C-45D8-94C7-EDF5BAA88A7B}" srcOrd="1" destOrd="0" presId="urn:microsoft.com/office/officeart/2005/8/layout/cycle2"/>
    <dgm:cxn modelId="{8861A690-75DB-4025-927D-EE236DFDF6A5}" type="presOf" srcId="{47112CE2-87F4-4307-8037-A61E7D0C77B4}" destId="{76F54D2D-2651-46F2-9180-C0DDACD47DC8}" srcOrd="1" destOrd="0" presId="urn:microsoft.com/office/officeart/2005/8/layout/cycle2"/>
    <dgm:cxn modelId="{C3B84C2D-6F02-49B9-838C-5810AB5A51F0}" type="presOf" srcId="{5DA29E20-36E0-4698-8672-8F16F2AF76F1}" destId="{59568554-F0E1-4BA9-B888-C6A43618E89A}" srcOrd="0" destOrd="0" presId="urn:microsoft.com/office/officeart/2005/8/layout/cycle2"/>
    <dgm:cxn modelId="{3EE269F8-33DB-4745-8CF0-9382F8410331}" type="presOf" srcId="{7E385E7E-5470-4D93-AA26-48D92B66C023}" destId="{E7463DAE-3F7C-418C-BF2A-B141B1344B34}" srcOrd="0" destOrd="0" presId="urn:microsoft.com/office/officeart/2005/8/layout/cycle2"/>
    <dgm:cxn modelId="{08D45CEA-759D-486B-BA9F-87F84389DA21}" type="presOf" srcId="{5DA29E20-36E0-4698-8672-8F16F2AF76F1}" destId="{8A5B9C60-8797-4C27-AB1C-229CC2CBBA14}" srcOrd="1" destOrd="0" presId="urn:microsoft.com/office/officeart/2005/8/layout/cycle2"/>
    <dgm:cxn modelId="{02F481B0-048A-4F71-ACA1-7D530FE7830F}" type="presOf" srcId="{47112CE2-87F4-4307-8037-A61E7D0C77B4}" destId="{CCA377D6-5B5B-4C32-A5EE-88508A9F2EEA}" srcOrd="0" destOrd="0" presId="urn:microsoft.com/office/officeart/2005/8/layout/cycle2"/>
    <dgm:cxn modelId="{47EB7BEF-B3DD-41DE-A3B8-BA048DCF5DA9}" type="presOf" srcId="{26C1C662-5CD8-4FBA-B23C-3EE28EF37527}" destId="{BDA59ECA-5033-4FB3-B489-403CDF94A933}" srcOrd="0" destOrd="0" presId="urn:microsoft.com/office/officeart/2005/8/layout/cycle2"/>
    <dgm:cxn modelId="{23084F54-0AEE-45D8-BB6A-088216165808}" type="presOf" srcId="{4F5E2756-7E94-457A-BDB7-C8DA5C248CC7}" destId="{17C71DD2-9D8B-43A4-9102-D7E74B22BA08}" srcOrd="0" destOrd="0" presId="urn:microsoft.com/office/officeart/2005/8/layout/cycle2"/>
    <dgm:cxn modelId="{DB472B4A-8938-4111-95CB-C03F34A92115}" type="presOf" srcId="{411DB80F-5074-4508-8C0C-147AC92E1CD8}" destId="{C2EDB30F-675D-46DE-B6C5-03273575A0FF}" srcOrd="0" destOrd="0" presId="urn:microsoft.com/office/officeart/2005/8/layout/cycle2"/>
    <dgm:cxn modelId="{24B02879-BB9A-4AEE-BD07-F43B53F632F7}" type="presOf" srcId="{A0532BD5-2FA9-4892-A532-7C0BE2473022}" destId="{6094DF43-46DC-4676-A721-1D7ACC61693A}" srcOrd="0" destOrd="0" presId="urn:microsoft.com/office/officeart/2005/8/layout/cycle2"/>
    <dgm:cxn modelId="{DD0DDF83-A042-44DB-8203-2BD926722B93}" srcId="{A0532BD5-2FA9-4892-A532-7C0BE2473022}" destId="{64EB4708-108A-401F-A633-72363340A8DE}" srcOrd="1" destOrd="0" parTransId="{73F74EE4-6DC4-4D53-8E82-D4798698276D}" sibTransId="{4F5E2756-7E94-457A-BDB7-C8DA5C248CC7}"/>
    <dgm:cxn modelId="{13F0934F-9562-48A4-B658-5563EBA7F730}" srcId="{A0532BD5-2FA9-4892-A532-7C0BE2473022}" destId="{CBEBCA81-4EC3-45B8-BFD8-3B4F937E387A}" srcOrd="2" destOrd="0" parTransId="{ED4A3357-1BD7-4FF3-9A7F-520841EB4932}" sibTransId="{5DA29E20-36E0-4698-8672-8F16F2AF76F1}"/>
    <dgm:cxn modelId="{D7141073-808C-4A06-AF67-408CD8349D35}" srcId="{A0532BD5-2FA9-4892-A532-7C0BE2473022}" destId="{26C1C662-5CD8-4FBA-B23C-3EE28EF37527}" srcOrd="3" destOrd="0" parTransId="{2BBB1DB2-0F8A-4DE2-B65D-07EAC370E835}" sibTransId="{411DB80F-5074-4508-8C0C-147AC92E1CD8}"/>
    <dgm:cxn modelId="{F1E993A0-5822-4C58-AA55-1B2185B484B1}" type="presParOf" srcId="{6094DF43-46DC-4676-A721-1D7ACC61693A}" destId="{E7463DAE-3F7C-418C-BF2A-B141B1344B34}" srcOrd="0" destOrd="0" presId="urn:microsoft.com/office/officeart/2005/8/layout/cycle2"/>
    <dgm:cxn modelId="{09BB1AFF-9202-42EA-A943-EAEA0E8C6E83}" type="presParOf" srcId="{6094DF43-46DC-4676-A721-1D7ACC61693A}" destId="{CCA377D6-5B5B-4C32-A5EE-88508A9F2EEA}" srcOrd="1" destOrd="0" presId="urn:microsoft.com/office/officeart/2005/8/layout/cycle2"/>
    <dgm:cxn modelId="{78739BA4-2FB9-43E2-91DD-A3138F3F741F}" type="presParOf" srcId="{CCA377D6-5B5B-4C32-A5EE-88508A9F2EEA}" destId="{76F54D2D-2651-46F2-9180-C0DDACD47DC8}" srcOrd="0" destOrd="0" presId="urn:microsoft.com/office/officeart/2005/8/layout/cycle2"/>
    <dgm:cxn modelId="{C0651AA2-2DCB-4249-9C7B-E027735DAB36}" type="presParOf" srcId="{6094DF43-46DC-4676-A721-1D7ACC61693A}" destId="{4818C7DF-7520-44DC-914A-E42CCA212BA2}" srcOrd="2" destOrd="0" presId="urn:microsoft.com/office/officeart/2005/8/layout/cycle2"/>
    <dgm:cxn modelId="{3AB6F2DF-FAF6-4D53-9FAA-C41907563196}" type="presParOf" srcId="{6094DF43-46DC-4676-A721-1D7ACC61693A}" destId="{17C71DD2-9D8B-43A4-9102-D7E74B22BA08}" srcOrd="3" destOrd="0" presId="urn:microsoft.com/office/officeart/2005/8/layout/cycle2"/>
    <dgm:cxn modelId="{39A7438A-6347-47F5-812C-DEF286738732}" type="presParOf" srcId="{17C71DD2-9D8B-43A4-9102-D7E74B22BA08}" destId="{22457837-FF4C-45D8-94C7-EDF5BAA88A7B}" srcOrd="0" destOrd="0" presId="urn:microsoft.com/office/officeart/2005/8/layout/cycle2"/>
    <dgm:cxn modelId="{93416531-49CB-447E-AACF-C0F1839F21A8}" type="presParOf" srcId="{6094DF43-46DC-4676-A721-1D7ACC61693A}" destId="{4A401D5E-EFF6-480E-A337-B038CC5BA4D8}" srcOrd="4" destOrd="0" presId="urn:microsoft.com/office/officeart/2005/8/layout/cycle2"/>
    <dgm:cxn modelId="{6BDC7FDB-075B-4D9D-8B87-8D1288581594}" type="presParOf" srcId="{6094DF43-46DC-4676-A721-1D7ACC61693A}" destId="{59568554-F0E1-4BA9-B888-C6A43618E89A}" srcOrd="5" destOrd="0" presId="urn:microsoft.com/office/officeart/2005/8/layout/cycle2"/>
    <dgm:cxn modelId="{33ACD40A-D454-49DF-9231-24408F38E7BC}" type="presParOf" srcId="{59568554-F0E1-4BA9-B888-C6A43618E89A}" destId="{8A5B9C60-8797-4C27-AB1C-229CC2CBBA14}" srcOrd="0" destOrd="0" presId="urn:microsoft.com/office/officeart/2005/8/layout/cycle2"/>
    <dgm:cxn modelId="{469F5E67-45FE-4B35-93CE-BCAE536DEB3D}" type="presParOf" srcId="{6094DF43-46DC-4676-A721-1D7ACC61693A}" destId="{BDA59ECA-5033-4FB3-B489-403CDF94A933}" srcOrd="6" destOrd="0" presId="urn:microsoft.com/office/officeart/2005/8/layout/cycle2"/>
    <dgm:cxn modelId="{6F1CBE1F-F777-4564-AFB1-2E5479C401EA}" type="presParOf" srcId="{6094DF43-46DC-4676-A721-1D7ACC61693A}" destId="{C2EDB30F-675D-46DE-B6C5-03273575A0FF}" srcOrd="7" destOrd="0" presId="urn:microsoft.com/office/officeart/2005/8/layout/cycle2"/>
    <dgm:cxn modelId="{473CB309-7C1A-4209-AEB6-F28806F7BA1A}" type="presParOf" srcId="{C2EDB30F-675D-46DE-B6C5-03273575A0FF}" destId="{CD183426-9EC6-4A3A-AA50-C16CED795FE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463DAE-3F7C-418C-BF2A-B141B1344B34}">
      <dsp:nvSpPr>
        <dsp:cNvPr id="0" name=""/>
        <dsp:cNvSpPr/>
      </dsp:nvSpPr>
      <dsp:spPr>
        <a:xfrm>
          <a:off x="2677243" y="604"/>
          <a:ext cx="1198240" cy="1198240"/>
        </a:xfrm>
        <a:prstGeom prst="ellipse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High market share and greater experience</a:t>
          </a:r>
        </a:p>
      </dsp:txBody>
      <dsp:txXfrm>
        <a:off x="2852721" y="176082"/>
        <a:ext cx="847284" cy="847284"/>
      </dsp:txXfrm>
    </dsp:sp>
    <dsp:sp modelId="{CCA377D6-5B5B-4C32-A5EE-88508A9F2EEA}">
      <dsp:nvSpPr>
        <dsp:cNvPr id="0" name=""/>
        <dsp:cNvSpPr/>
      </dsp:nvSpPr>
      <dsp:spPr>
        <a:xfrm rot="2663461">
          <a:off x="3752000" y="1014267"/>
          <a:ext cx="308721" cy="404406"/>
        </a:xfrm>
        <a:prstGeom prst="rightArrow">
          <a:avLst>
            <a:gd name="adj1" fmla="val 60000"/>
            <a:gd name="adj2" fmla="val 5000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765217" y="1062753"/>
        <a:ext cx="216105" cy="242644"/>
      </dsp:txXfrm>
    </dsp:sp>
    <dsp:sp modelId="{4818C7DF-7520-44DC-914A-E42CCA212BA2}">
      <dsp:nvSpPr>
        <dsp:cNvPr id="0" name=""/>
        <dsp:cNvSpPr/>
      </dsp:nvSpPr>
      <dsp:spPr>
        <a:xfrm>
          <a:off x="3949725" y="1246319"/>
          <a:ext cx="1198240" cy="1198240"/>
        </a:xfrm>
        <a:prstGeom prst="ellipse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Lower costs</a:t>
          </a:r>
        </a:p>
      </dsp:txBody>
      <dsp:txXfrm>
        <a:off x="4125203" y="1421797"/>
        <a:ext cx="847284" cy="847284"/>
      </dsp:txXfrm>
    </dsp:sp>
    <dsp:sp modelId="{17C71DD2-9D8B-43A4-9102-D7E74B22BA08}">
      <dsp:nvSpPr>
        <dsp:cNvPr id="0" name=""/>
        <dsp:cNvSpPr/>
      </dsp:nvSpPr>
      <dsp:spPr>
        <a:xfrm rot="8064217">
          <a:off x="3754723" y="2286214"/>
          <a:ext cx="328784" cy="404406"/>
        </a:xfrm>
        <a:prstGeom prst="rightArrow">
          <a:avLst>
            <a:gd name="adj1" fmla="val 60000"/>
            <a:gd name="adj2" fmla="val 5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3838548" y="2331861"/>
        <a:ext cx="230149" cy="242644"/>
      </dsp:txXfrm>
    </dsp:sp>
    <dsp:sp modelId="{4A401D5E-EFF6-480E-A337-B038CC5BA4D8}">
      <dsp:nvSpPr>
        <dsp:cNvPr id="0" name=""/>
        <dsp:cNvSpPr/>
      </dsp:nvSpPr>
      <dsp:spPr>
        <a:xfrm>
          <a:off x="2677243" y="2545570"/>
          <a:ext cx="1198240" cy="1198240"/>
        </a:xfrm>
        <a:prstGeom prst="ellipse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Higher profits</a:t>
          </a:r>
        </a:p>
      </dsp:txBody>
      <dsp:txXfrm>
        <a:off x="2852721" y="2721048"/>
        <a:ext cx="847284" cy="847284"/>
      </dsp:txXfrm>
    </dsp:sp>
    <dsp:sp modelId="{59568554-F0E1-4BA9-B888-C6A43618E89A}">
      <dsp:nvSpPr>
        <dsp:cNvPr id="0" name=""/>
        <dsp:cNvSpPr/>
      </dsp:nvSpPr>
      <dsp:spPr>
        <a:xfrm rot="13500000">
          <a:off x="2487150" y="2312624"/>
          <a:ext cx="318700" cy="404406"/>
        </a:xfrm>
        <a:prstGeom prst="rightArrow">
          <a:avLst>
            <a:gd name="adj1" fmla="val 60000"/>
            <a:gd name="adj2" fmla="val 5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2568758" y="2427308"/>
        <a:ext cx="223090" cy="242644"/>
      </dsp:txXfrm>
    </dsp:sp>
    <dsp:sp modelId="{BDA59ECA-5033-4FB3-B489-403CDF94A933}">
      <dsp:nvSpPr>
        <dsp:cNvPr id="0" name=""/>
        <dsp:cNvSpPr/>
      </dsp:nvSpPr>
      <dsp:spPr>
        <a:xfrm>
          <a:off x="1404760" y="1273087"/>
          <a:ext cx="1198240" cy="1198240"/>
        </a:xfrm>
        <a:prstGeom prst="ellipse">
          <a:avLst/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Greater spending on R D and marketing </a:t>
          </a:r>
        </a:p>
      </dsp:txBody>
      <dsp:txXfrm>
        <a:off x="1580238" y="1448565"/>
        <a:ext cx="847284" cy="847284"/>
      </dsp:txXfrm>
    </dsp:sp>
    <dsp:sp modelId="{C2EDB30F-675D-46DE-B6C5-03273575A0FF}">
      <dsp:nvSpPr>
        <dsp:cNvPr id="0" name=""/>
        <dsp:cNvSpPr/>
      </dsp:nvSpPr>
      <dsp:spPr>
        <a:xfrm rot="18900000">
          <a:off x="2474394" y="1040141"/>
          <a:ext cx="318700" cy="404406"/>
        </a:xfrm>
        <a:prstGeom prst="rightArrow">
          <a:avLst>
            <a:gd name="adj1" fmla="val 60000"/>
            <a:gd name="adj2" fmla="val 50000"/>
          </a:avLst>
        </a:prstGeom>
        <a:solidFill>
          <a:srgbClr val="4BACC6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488396" y="1154825"/>
        <a:ext cx="223090" cy="2426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C977E-D4F1-4039-B4E3-3F7AE25A02DD}" type="datetimeFigureOut">
              <a:rPr lang="en-GB" smtClean="0"/>
              <a:pPr/>
              <a:t>17/12/2016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E97F7-36D4-4D1E-9621-6E31FCEE14FD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016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EA48-D97F-48B0-AADE-E8D6F929D1CA}" type="datetime1">
              <a:rPr lang="en-GB" smtClean="0"/>
              <a:pPr/>
              <a:t>17/12/2016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46BC-4DF3-4D3A-8E0B-DFE5731352E4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0116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8D07-58DA-4CFB-9790-738710DCFB7A}" type="datetime1">
              <a:rPr lang="en-GB" smtClean="0"/>
              <a:pPr/>
              <a:t>17/12/2016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46BC-4DF3-4D3A-8E0B-DFE5731352E4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2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830D-AA12-4014-A4C0-99440519EE5B}" type="datetime1">
              <a:rPr lang="en-GB" smtClean="0"/>
              <a:pPr/>
              <a:t>17/12/2016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46BC-4DF3-4D3A-8E0B-DFE5731352E4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65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8A48-D6AD-4243-8E45-7DFBF15C91F6}" type="datetime1">
              <a:rPr lang="en-GB" smtClean="0"/>
              <a:pPr/>
              <a:t>17/12/2016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46BC-4DF3-4D3A-8E0B-DFE5731352E4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2525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1BF3-C629-4608-9F24-5B89210BB21F}" type="datetime1">
              <a:rPr lang="en-GB" smtClean="0"/>
              <a:pPr/>
              <a:t>17/12/2016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46BC-4DF3-4D3A-8E0B-DFE5731352E4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8714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8BE8-55B0-4F85-AFE5-70C550D8D11A}" type="datetime1">
              <a:rPr lang="en-GB" smtClean="0"/>
              <a:pPr/>
              <a:t>17/12/2016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46BC-4DF3-4D3A-8E0B-DFE5731352E4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316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6520-8E83-4146-8C9E-4D54D2D17E0F}" type="datetime1">
              <a:rPr lang="en-GB" smtClean="0"/>
              <a:pPr/>
              <a:t>17/12/2016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46BC-4DF3-4D3A-8E0B-DFE5731352E4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5456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546A-C21E-49A5-B9A9-22791E984B23}" type="datetime1">
              <a:rPr lang="en-GB" smtClean="0"/>
              <a:pPr/>
              <a:t>17/12/2016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46BC-4DF3-4D3A-8E0B-DFE5731352E4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7106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A018-6166-4B22-B74F-EE5BA41E397C}" type="datetime1">
              <a:rPr lang="en-GB" smtClean="0"/>
              <a:pPr/>
              <a:t>17/12/2016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46BC-4DF3-4D3A-8E0B-DFE5731352E4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81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FB91-22F0-4678-BF17-99845AD9B96D}" type="datetime1">
              <a:rPr lang="en-GB" smtClean="0"/>
              <a:pPr/>
              <a:t>17/12/2016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46BC-4DF3-4D3A-8E0B-DFE5731352E4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213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B53D-CFF6-42D5-966E-C7401AA08579}" type="datetime1">
              <a:rPr lang="en-GB" smtClean="0"/>
              <a:pPr/>
              <a:t>17/12/2016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46BC-4DF3-4D3A-8E0B-DFE5731352E4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5134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4343F-1916-4136-9275-4FD64E10E7D3}" type="datetime1">
              <a:rPr lang="en-GB" smtClean="0"/>
              <a:pPr/>
              <a:t>17/12/2016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Strategic Management for Tourism Hospitality &amp; Events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046BC-4DF3-4D3A-8E0B-DFE5731352E4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816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.uk/url?sa=i&amp;source=images&amp;cd=&amp;cad=rja&amp;docid=Rj9w8WCQJlRxCM&amp;tbnid=0lbKh2kTlPXkNM:&amp;ved=0CAgQjRwwAA&amp;url=http://www.innovationforgrowth.co.uk/Blog/?p=631&amp;ei=BtJvUeKmAuKR0AW2gYHQAg&amp;psig=AFQjCNEUlFATdg878-k0x0T93K9Wpsxv_Q&amp;ust=136636915815019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94421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sz="3600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sz="3600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b="1" dirty="0" smtClean="0">
                <a:solidFill>
                  <a:srgbClr val="0B51A1"/>
                </a:solidFill>
                <a:latin typeface="+mj-lt"/>
                <a:ea typeface="+mj-ea"/>
                <a:cs typeface="+mj-cs"/>
              </a:rPr>
              <a:t>Lecture </a:t>
            </a:r>
            <a:r>
              <a:rPr lang="en-GB" b="1" dirty="0" smtClean="0">
                <a:solidFill>
                  <a:srgbClr val="0B51A1"/>
                </a:solidFill>
                <a:latin typeface="+mj-lt"/>
                <a:ea typeface="+mj-ea"/>
                <a:cs typeface="+mj-cs"/>
              </a:rPr>
              <a:t>4 Strategic </a:t>
            </a:r>
            <a:r>
              <a:rPr lang="en-GB" b="1" dirty="0" smtClean="0">
                <a:solidFill>
                  <a:srgbClr val="0B51A1"/>
                </a:solidFill>
                <a:latin typeface="+mj-lt"/>
                <a:ea typeface="+mj-ea"/>
                <a:cs typeface="+mj-cs"/>
              </a:rPr>
              <a:t>Management THE</a:t>
            </a:r>
            <a:r>
              <a:rPr lang="en-GB" sz="3100" b="1" i="1" dirty="0">
                <a:solidFill>
                  <a:srgbClr val="0B51A1"/>
                </a:solidFill>
                <a:latin typeface="+mj-lt"/>
                <a:ea typeface="+mj-ea"/>
                <a:cs typeface="+mj-cs"/>
              </a:rPr>
              <a:t/>
            </a:r>
            <a:br>
              <a:rPr lang="en-GB" sz="3100" b="1" i="1" dirty="0">
                <a:solidFill>
                  <a:srgbClr val="0B51A1"/>
                </a:solidFill>
                <a:latin typeface="+mj-lt"/>
                <a:ea typeface="+mj-ea"/>
                <a:cs typeface="+mj-cs"/>
              </a:rPr>
            </a:br>
            <a:endParaRPr lang="en-GB" sz="3100" b="1" i="1" dirty="0">
              <a:solidFill>
                <a:srgbClr val="0B51A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3899297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Sources of Competitive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is competitive advantage achieved</a:t>
            </a:r>
          </a:p>
          <a:p>
            <a:pPr>
              <a:buClr>
                <a:srgbClr val="7030A0"/>
              </a:buClr>
            </a:pPr>
            <a:r>
              <a:rPr lang="en-GB" sz="2800" dirty="0">
                <a:ea typeface="Verdana" panose="020B0604030504040204" pitchFamily="34" charset="0"/>
                <a:cs typeface="Verdana" panose="020B0604030504040204" pitchFamily="34" charset="0"/>
              </a:rPr>
              <a:t>The sources of achieving competitive advantage in any industry lie in: </a:t>
            </a:r>
          </a:p>
          <a:p>
            <a:pPr lvl="1">
              <a:buClr>
                <a:srgbClr val="FF0000"/>
              </a:buClr>
            </a:pPr>
            <a:r>
              <a:rPr lang="en-GB" sz="2600"/>
              <a:t>the </a:t>
            </a:r>
            <a:r>
              <a:rPr lang="en-GB" sz="2600" dirty="0"/>
              <a:t>superior application of competencies (</a:t>
            </a:r>
            <a:r>
              <a:rPr lang="en-GB" sz="2600"/>
              <a:t>skills);</a:t>
            </a:r>
            <a:endParaRPr lang="en-GB" sz="2600" dirty="0"/>
          </a:p>
          <a:p>
            <a:pPr lvl="1">
              <a:buClr>
                <a:srgbClr val="FF0000"/>
              </a:buClr>
            </a:pPr>
            <a:r>
              <a:rPr lang="en-GB" sz="2600"/>
              <a:t>the </a:t>
            </a:r>
            <a:r>
              <a:rPr lang="en-GB" sz="2600" dirty="0"/>
              <a:t>deployment of superior resources (</a:t>
            </a:r>
            <a:r>
              <a:rPr lang="en-GB" sz="2600"/>
              <a:t>assets);</a:t>
            </a:r>
            <a:endParaRPr lang="en-GB" sz="2600" dirty="0"/>
          </a:p>
          <a:p>
            <a:pPr lvl="1">
              <a:buClr>
                <a:srgbClr val="FF0000"/>
              </a:buClr>
            </a:pPr>
            <a:r>
              <a:rPr lang="en-GB" sz="2600"/>
              <a:t>creating </a:t>
            </a:r>
            <a:r>
              <a:rPr lang="en-GB" sz="2600" dirty="0"/>
              <a:t>value </a:t>
            </a:r>
            <a:r>
              <a:rPr lang="en-GB" sz="2600"/>
              <a:t>for consumers.</a:t>
            </a:r>
            <a:endParaRPr lang="en-GB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2909838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Resource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resources are easier to analyse than others</a:t>
            </a:r>
          </a:p>
          <a:p>
            <a:pPr>
              <a:buClr>
                <a:srgbClr val="7030A0"/>
              </a:buClr>
            </a:pPr>
            <a:r>
              <a:rPr lang="en-GB" sz="3000" dirty="0">
                <a:ea typeface="Verdana" panose="020B0604030504040204" pitchFamily="34" charset="0"/>
                <a:cs typeface="Verdana" panose="020B0604030504040204" pitchFamily="34" charset="0"/>
              </a:rPr>
              <a:t>Resources can be </a:t>
            </a:r>
            <a:r>
              <a:rPr lang="en-GB" sz="30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tangible</a:t>
            </a:r>
            <a:r>
              <a:rPr lang="en-GB" sz="300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3000">
                <a:ea typeface="Verdana" panose="020B0604030504040204" pitchFamily="34" charset="0"/>
                <a:cs typeface="Verdana" panose="020B0604030504040204" pitchFamily="34" charset="0"/>
              </a:rPr>
              <a:t>or </a:t>
            </a:r>
            <a:r>
              <a:rPr lang="en-GB" sz="30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intangible.</a:t>
            </a:r>
            <a:endParaRPr lang="en-GB" sz="30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</a:pPr>
            <a:r>
              <a:rPr lang="en-GB" sz="3000"/>
              <a:t>tangible</a:t>
            </a:r>
            <a:endParaRPr lang="en-GB" sz="3000" dirty="0"/>
          </a:p>
          <a:p>
            <a:pPr lvl="1">
              <a:buClr>
                <a:srgbClr val="FF0000"/>
              </a:buClr>
            </a:pPr>
            <a:r>
              <a:rPr lang="en-GB" sz="2600"/>
              <a:t>obtained </a:t>
            </a:r>
            <a:r>
              <a:rPr lang="en-GB" sz="2600" dirty="0"/>
              <a:t>from outside organisations in </a:t>
            </a:r>
            <a:r>
              <a:rPr lang="en-GB" sz="26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resource markets </a:t>
            </a:r>
            <a:r>
              <a:rPr lang="en-GB" sz="2600" dirty="0"/>
              <a:t>in competition </a:t>
            </a:r>
            <a:r>
              <a:rPr lang="en-GB" sz="2600"/>
              <a:t>with others;</a:t>
            </a:r>
            <a:endParaRPr lang="en-GB" sz="26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</a:pPr>
            <a:r>
              <a:rPr lang="en-GB" sz="3000"/>
              <a:t>intangible</a:t>
            </a:r>
            <a:r>
              <a:rPr lang="en-GB" sz="300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GB" sz="30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Clr>
                <a:srgbClr val="FF0000"/>
              </a:buClr>
            </a:pPr>
            <a:r>
              <a:rPr lang="en-GB" sz="2600"/>
              <a:t>often </a:t>
            </a:r>
            <a:r>
              <a:rPr lang="en-GB" sz="2600" dirty="0"/>
              <a:t>developed within </a:t>
            </a:r>
            <a:r>
              <a:rPr lang="en-GB" sz="2600"/>
              <a:t>an organisation; </a:t>
            </a:r>
            <a:endParaRPr lang="en-GB" sz="2600" dirty="0"/>
          </a:p>
          <a:p>
            <a:pPr lvl="1">
              <a:buClr>
                <a:srgbClr val="FF0000"/>
              </a:buClr>
            </a:pPr>
            <a:r>
              <a:rPr lang="en-GB" sz="2600"/>
              <a:t>have </a:t>
            </a:r>
            <a:r>
              <a:rPr lang="en-GB" sz="2600" dirty="0"/>
              <a:t>a value (often difficult to quantify or even identify) which can be </a:t>
            </a:r>
            <a:r>
              <a:rPr lang="en-GB" sz="2600"/>
              <a:t>bought and </a:t>
            </a:r>
            <a:r>
              <a:rPr lang="en-GB" sz="2600" dirty="0"/>
              <a:t>sold </a:t>
            </a:r>
            <a:r>
              <a:rPr lang="en-GB" sz="2600"/>
              <a:t>in markets;</a:t>
            </a:r>
            <a:endParaRPr lang="en-GB" sz="2600" dirty="0"/>
          </a:p>
          <a:p>
            <a:pPr>
              <a:buClr>
                <a:srgbClr val="7030A0"/>
              </a:buClr>
            </a:pPr>
            <a:r>
              <a:rPr lang="en-GB" sz="3000" dirty="0"/>
              <a:t>Relationships with resource suppliers can be a part of </a:t>
            </a:r>
            <a:r>
              <a:rPr lang="en-GB" sz="3000"/>
              <a:t>the organisation’s </a:t>
            </a:r>
            <a:r>
              <a:rPr lang="en-GB" sz="30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core competence</a:t>
            </a:r>
            <a:r>
              <a:rPr lang="en-GB" sz="300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GB" sz="30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3556821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Resources in THE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" indent="0" algn="ctr">
              <a:buClr>
                <a:srgbClr val="7030A0"/>
              </a:buClr>
              <a:buNone/>
            </a:pPr>
            <a:r>
              <a:rPr lang="en-GB" sz="36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</a:t>
            </a:r>
            <a:r>
              <a:rPr lang="en-GB" sz="3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resources free?</a:t>
            </a:r>
            <a:endParaRPr lang="en-GB" sz="3600" dirty="0"/>
          </a:p>
          <a:p>
            <a:pPr marL="457200" lvl="1" indent="0" algn="ctr">
              <a:buClr>
                <a:srgbClr val="7030A0"/>
              </a:buClr>
              <a:buNone/>
            </a:pPr>
            <a:endParaRPr lang="en-GB" sz="3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</a:pPr>
            <a:r>
              <a:rPr lang="en-GB" sz="2800"/>
              <a:t>THE is different </a:t>
            </a:r>
            <a:r>
              <a:rPr lang="en-GB" sz="2800" dirty="0"/>
              <a:t>from most other industries in that </a:t>
            </a:r>
            <a:r>
              <a:rPr lang="en-GB" sz="28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free resources </a:t>
            </a:r>
            <a:r>
              <a:rPr lang="en-GB" sz="2800" dirty="0"/>
              <a:t>are </a:t>
            </a:r>
            <a:r>
              <a:rPr lang="en-GB" sz="2800"/>
              <a:t>often vital.</a:t>
            </a:r>
            <a:endParaRPr lang="en-GB" sz="2800" dirty="0"/>
          </a:p>
          <a:p>
            <a:pPr lvl="1">
              <a:buClr>
                <a:srgbClr val="FF0000"/>
              </a:buClr>
            </a:pPr>
            <a:r>
              <a:rPr lang="en-GB" sz="2400"/>
              <a:t>available </a:t>
            </a:r>
            <a:r>
              <a:rPr lang="en-GB" sz="2400" dirty="0"/>
              <a:t>freely with unlimited </a:t>
            </a:r>
            <a:r>
              <a:rPr lang="en-GB" sz="2400"/>
              <a:t>supply and </a:t>
            </a:r>
            <a:r>
              <a:rPr lang="en-GB" sz="2400" dirty="0"/>
              <a:t>not requiring  a market to </a:t>
            </a:r>
            <a:r>
              <a:rPr lang="en-GB" sz="2400"/>
              <a:t>allocate them, </a:t>
            </a:r>
            <a:r>
              <a:rPr lang="en-GB" sz="2400" dirty="0"/>
              <a:t>e.g. air, </a:t>
            </a:r>
            <a:r>
              <a:rPr lang="en-GB" sz="2400"/>
              <a:t>sea and scenery;</a:t>
            </a:r>
            <a:endParaRPr lang="en-GB" sz="2400" dirty="0"/>
          </a:p>
          <a:p>
            <a:pPr lvl="1">
              <a:buClr>
                <a:srgbClr val="FF0000"/>
              </a:buClr>
            </a:pPr>
            <a:r>
              <a:rPr lang="en-GB" sz="2400"/>
              <a:t>have </a:t>
            </a:r>
            <a:r>
              <a:rPr lang="en-GB" sz="2400" dirty="0"/>
              <a:t>to be utilised carefully in a </a:t>
            </a:r>
            <a:r>
              <a:rPr lang="en-GB" sz="24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sustainable </a:t>
            </a:r>
            <a:r>
              <a:rPr lang="en-GB" sz="2400"/>
              <a:t>way;</a:t>
            </a:r>
            <a:endParaRPr lang="en-GB" sz="2400" dirty="0"/>
          </a:p>
          <a:p>
            <a:pPr>
              <a:buClr>
                <a:srgbClr val="7030A0"/>
              </a:buClr>
            </a:pPr>
            <a:r>
              <a:rPr lang="en-GB" sz="2800" dirty="0"/>
              <a:t>All resources have </a:t>
            </a:r>
            <a:r>
              <a:rPr lang="en-GB" sz="2800"/>
              <a:t>competing demands.</a:t>
            </a:r>
            <a:endParaRPr lang="en-GB" sz="2800" dirty="0"/>
          </a:p>
          <a:p>
            <a:pPr lvl="1">
              <a:buClr>
                <a:srgbClr val="FF0000"/>
              </a:buClr>
            </a:pPr>
            <a:r>
              <a:rPr lang="en-GB" sz="2400" dirty="0"/>
              <a:t>If they are used in one way they cannot be used </a:t>
            </a:r>
            <a:r>
              <a:rPr lang="en-GB" sz="2400"/>
              <a:t>in another.</a:t>
            </a: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220560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Resources in THE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824536"/>
          </a:xfrm>
        </p:spPr>
        <p:txBody>
          <a:bodyPr>
            <a:normAutofit lnSpcReduction="10000"/>
          </a:bodyPr>
          <a:lstStyle/>
          <a:p>
            <a:pPr marL="457200" lvl="1" indent="0">
              <a:buClr>
                <a:srgbClr val="7030A0"/>
              </a:buClr>
              <a:buNone/>
            </a:pPr>
            <a:r>
              <a:rPr lang="en-GB" sz="3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 resource considerations in THE</a:t>
            </a:r>
          </a:p>
          <a:p>
            <a:pPr>
              <a:buClr>
                <a:srgbClr val="7030A0"/>
              </a:buClr>
            </a:pPr>
            <a:r>
              <a:rPr lang="en-GB" sz="28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resource immobility;</a:t>
            </a:r>
            <a:endParaRPr lang="en-GB" sz="2800" b="1" dirty="0">
              <a:solidFill>
                <a:srgbClr val="0B51A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Clr>
                <a:srgbClr val="FF0000"/>
              </a:buClr>
            </a:pPr>
            <a:r>
              <a:rPr lang="en-GB" sz="2400" dirty="0"/>
              <a:t>Many resources that are used cannot be moved either in terms of place </a:t>
            </a:r>
            <a:r>
              <a:rPr lang="en-GB" sz="2400"/>
              <a:t>or time.</a:t>
            </a:r>
            <a:endParaRPr lang="en-GB" sz="2400" dirty="0"/>
          </a:p>
          <a:p>
            <a:pPr>
              <a:buClr>
                <a:srgbClr val="7030A0"/>
              </a:buClr>
            </a:pPr>
            <a:r>
              <a:rPr lang="en-GB" sz="28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resource substitution;</a:t>
            </a:r>
            <a:endParaRPr lang="en-GB" sz="2800" b="1" dirty="0">
              <a:solidFill>
                <a:srgbClr val="0B51A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Clr>
                <a:srgbClr val="FF0000"/>
              </a:buClr>
            </a:pPr>
            <a:r>
              <a:rPr lang="en-GB" sz="2400" dirty="0"/>
              <a:t>o</a:t>
            </a:r>
            <a:r>
              <a:rPr lang="en-GB" sz="2400"/>
              <a:t>ften </a:t>
            </a:r>
            <a:r>
              <a:rPr lang="en-GB" sz="2400" dirty="0"/>
              <a:t>difficult to substitute one resource category </a:t>
            </a:r>
            <a:r>
              <a:rPr lang="en-GB" sz="2400"/>
              <a:t>with another;</a:t>
            </a:r>
            <a:endParaRPr lang="en-GB" sz="2400" dirty="0"/>
          </a:p>
          <a:p>
            <a:pPr>
              <a:buClr>
                <a:srgbClr val="7030A0"/>
              </a:buClr>
            </a:pPr>
            <a:r>
              <a:rPr lang="en-GB" sz="28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resource conflict </a:t>
            </a:r>
            <a:r>
              <a:rPr lang="en-GB" sz="2800"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  <a:r>
              <a:rPr lang="en-GB" sz="28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competition;</a:t>
            </a:r>
            <a:endParaRPr lang="en-GB" b="1" dirty="0">
              <a:solidFill>
                <a:srgbClr val="0B51A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Clr>
                <a:srgbClr val="FF0000"/>
              </a:buClr>
            </a:pPr>
            <a:r>
              <a:rPr lang="en-GB" sz="2400"/>
              <a:t>often </a:t>
            </a:r>
            <a:r>
              <a:rPr lang="en-GB" sz="2400" dirty="0"/>
              <a:t>in </a:t>
            </a:r>
            <a:r>
              <a:rPr lang="en-GB" sz="2400"/>
              <a:t>conflict or </a:t>
            </a:r>
            <a:r>
              <a:rPr lang="en-GB" sz="2400" dirty="0"/>
              <a:t>competition with </a:t>
            </a:r>
            <a:r>
              <a:rPr lang="en-GB" sz="2400"/>
              <a:t>other users;</a:t>
            </a:r>
            <a:endParaRPr lang="en-GB" sz="2400" dirty="0"/>
          </a:p>
          <a:p>
            <a:pPr>
              <a:buClr>
                <a:srgbClr val="7030A0"/>
              </a:buClr>
            </a:pPr>
            <a:r>
              <a:rPr lang="en-GB" sz="28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resource ownership </a:t>
            </a:r>
            <a:r>
              <a:rPr lang="en-GB" sz="2800"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GB" sz="28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control;</a:t>
            </a:r>
            <a:endParaRPr lang="en-GB" sz="2800" b="1" dirty="0">
              <a:solidFill>
                <a:srgbClr val="0B51A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Clr>
                <a:srgbClr val="FF0000"/>
              </a:buClr>
            </a:pPr>
            <a:r>
              <a:rPr lang="en-GB" sz="2400" dirty="0"/>
              <a:t>u</a:t>
            </a:r>
            <a:r>
              <a:rPr lang="en-GB" sz="2400"/>
              <a:t>tilise </a:t>
            </a:r>
            <a:r>
              <a:rPr lang="en-GB" sz="2400" dirty="0"/>
              <a:t>resources that are neither owned </a:t>
            </a:r>
            <a:r>
              <a:rPr lang="en-GB" sz="2400"/>
              <a:t>nor controlled.</a:t>
            </a:r>
            <a:endParaRPr lang="en-GB" sz="2400" dirty="0"/>
          </a:p>
          <a:p>
            <a:pPr lvl="1">
              <a:buClr>
                <a:srgbClr val="FF0000"/>
              </a:buClr>
            </a:pP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222920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Resources in THE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ctr">
              <a:buClr>
                <a:srgbClr val="7030A0"/>
              </a:buClr>
              <a:buNone/>
              <a:defRPr/>
            </a:pPr>
            <a:r>
              <a:rPr lang="en-GB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further considerations</a:t>
            </a:r>
          </a:p>
          <a:p>
            <a:pPr marL="0" indent="0" algn="ctr">
              <a:buClr>
                <a:srgbClr val="7030A0"/>
              </a:buClr>
              <a:buNone/>
              <a:defRPr/>
            </a:pPr>
            <a:endParaRPr lang="en-GB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  <a:defRPr/>
            </a:pPr>
            <a:r>
              <a:rPr lang="en-GB" sz="28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seasonality</a:t>
            </a:r>
            <a:r>
              <a:rPr lang="en-GB" sz="280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800" dirty="0"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lang="en-GB" sz="2800">
                <a:ea typeface="Verdana" panose="020B0604030504040204" pitchFamily="34" charset="0"/>
                <a:cs typeface="Verdana" panose="020B0604030504040204" pitchFamily="34" charset="0"/>
              </a:rPr>
              <a:t>resource utilisation;</a:t>
            </a:r>
            <a:endParaRPr lang="en-GB" sz="28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Clr>
                <a:srgbClr val="FF0000"/>
              </a:buClr>
              <a:defRPr/>
            </a:pPr>
            <a:r>
              <a:rPr lang="en-GB" sz="2400" dirty="0">
                <a:ea typeface="Verdana" panose="020B0604030504040204" pitchFamily="34" charset="0"/>
                <a:cs typeface="Verdana" panose="020B0604030504040204" pitchFamily="34" charset="0"/>
              </a:rPr>
              <a:t>Many THE activities are </a:t>
            </a:r>
            <a:r>
              <a:rPr lang="en-GB" sz="2400">
                <a:ea typeface="Verdana" panose="020B0604030504040204" pitchFamily="34" charset="0"/>
                <a:cs typeface="Verdana" panose="020B0604030504040204" pitchFamily="34" charset="0"/>
              </a:rPr>
              <a:t>highly seasonal.</a:t>
            </a:r>
            <a:endParaRPr lang="en-GB" sz="24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  <a:defRPr/>
            </a:pPr>
            <a:r>
              <a:rPr lang="en-GB" sz="28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low </a:t>
            </a:r>
            <a:r>
              <a:rPr lang="en-GB" sz="28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rewards </a:t>
            </a:r>
            <a:r>
              <a:rPr lang="en-GB" sz="2800">
                <a:ea typeface="Verdana" panose="020B0604030504040204" pitchFamily="34" charset="0"/>
                <a:cs typeface="Verdana" panose="020B0604030504040204" pitchFamily="34" charset="0"/>
              </a:rPr>
              <a:t>for resources;</a:t>
            </a:r>
            <a:endParaRPr lang="en-GB" sz="28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Clr>
                <a:srgbClr val="FF0000"/>
              </a:buClr>
              <a:defRPr/>
            </a:pPr>
            <a:r>
              <a:rPr lang="en-GB" sz="2400" dirty="0"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GB" sz="2400">
                <a:ea typeface="Verdana" panose="020B0604030504040204" pitchFamily="34" charset="0"/>
                <a:cs typeface="Verdana" panose="020B0604030504040204" pitchFamily="34" charset="0"/>
              </a:rPr>
              <a:t>ometimes </a:t>
            </a:r>
            <a:r>
              <a:rPr lang="en-GB" sz="2400" dirty="0">
                <a:ea typeface="Verdana" panose="020B0604030504040204" pitchFamily="34" charset="0"/>
                <a:cs typeface="Verdana" panose="020B0604030504040204" pitchFamily="34" charset="0"/>
              </a:rPr>
              <a:t>only able to offer relatively </a:t>
            </a:r>
            <a:r>
              <a:rPr lang="en-GB" sz="2400">
                <a:ea typeface="Verdana" panose="020B0604030504040204" pitchFamily="34" charset="0"/>
                <a:cs typeface="Verdana" panose="020B0604030504040204" pitchFamily="34" charset="0"/>
              </a:rPr>
              <a:t>low rewards;</a:t>
            </a:r>
            <a:endParaRPr lang="en-GB" sz="24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  <a:defRPr/>
            </a:pPr>
            <a:r>
              <a:rPr lang="en-GB" sz="28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capacity</a:t>
            </a:r>
            <a:r>
              <a:rPr lang="en-GB" sz="2800" b="1" i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  <a:endParaRPr lang="en-GB" sz="2800" i="1" dirty="0"/>
          </a:p>
          <a:p>
            <a:pPr lvl="1">
              <a:buClr>
                <a:srgbClr val="FF0000"/>
              </a:buClr>
              <a:defRPr/>
            </a:pPr>
            <a:r>
              <a:rPr lang="en-GB" sz="2400">
                <a:ea typeface="Verdana" panose="020B0604030504040204" pitchFamily="34" charset="0"/>
                <a:cs typeface="Verdana" panose="020B0604030504040204" pitchFamily="34" charset="0"/>
              </a:rPr>
              <a:t>resource </a:t>
            </a:r>
            <a:r>
              <a:rPr lang="en-GB" sz="2400" dirty="0">
                <a:ea typeface="Verdana" panose="020B0604030504040204" pitchFamily="34" charset="0"/>
                <a:cs typeface="Verdana" panose="020B0604030504040204" pitchFamily="34" charset="0"/>
              </a:rPr>
              <a:t>capacity often constrained in </a:t>
            </a:r>
            <a:r>
              <a:rPr lang="en-GB" sz="2400">
                <a:ea typeface="Verdana" panose="020B0604030504040204" pitchFamily="34" charset="0"/>
                <a:cs typeface="Verdana" panose="020B0604030504040204" pitchFamily="34" charset="0"/>
              </a:rPr>
              <a:t>some way;</a:t>
            </a:r>
            <a:endParaRPr lang="en-GB" sz="24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  <a:defRPr/>
            </a:pPr>
            <a:r>
              <a:rPr lang="en-GB" sz="28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time;</a:t>
            </a:r>
            <a:endParaRPr lang="en-GB" sz="2800" b="1" dirty="0">
              <a:solidFill>
                <a:srgbClr val="0B51A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Clr>
                <a:srgbClr val="FF0000"/>
              </a:buClr>
              <a:defRPr/>
            </a:pPr>
            <a:r>
              <a:rPr lang="en-GB" sz="2400" dirty="0">
                <a:solidFill>
                  <a:schemeClr val="dk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Consumers have to give up their </a:t>
            </a:r>
            <a:r>
              <a:rPr lang="en-GB" sz="2400">
                <a:solidFill>
                  <a:schemeClr val="dk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scarce resource-time.</a:t>
            </a:r>
            <a:endParaRPr lang="en-GB" sz="2400" dirty="0">
              <a:solidFill>
                <a:schemeClr val="dk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2198741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6113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Outsourcing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Used by many </a:t>
            </a:r>
            <a:r>
              <a:rPr lang="en-GB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organisations </a:t>
            </a:r>
            <a:endParaRPr lang="en-GB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</a:pPr>
            <a:r>
              <a:rPr lang="en-GB" sz="28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outsourcing</a:t>
            </a:r>
            <a:r>
              <a:rPr lang="en-GB" sz="2800"/>
              <a:t> –</a:t>
            </a:r>
            <a:r>
              <a:rPr lang="en-GB" sz="28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800" dirty="0"/>
              <a:t>entrusting some of </a:t>
            </a:r>
            <a:r>
              <a:rPr lang="en-GB" sz="2800"/>
              <a:t>an organisation’s </a:t>
            </a:r>
            <a:r>
              <a:rPr lang="en-GB" sz="2800" dirty="0"/>
              <a:t>activities to an </a:t>
            </a:r>
            <a:r>
              <a:rPr lang="en-GB" sz="2800"/>
              <a:t>external entity;</a:t>
            </a:r>
            <a:endParaRPr lang="en-GB" sz="2800" dirty="0"/>
          </a:p>
          <a:p>
            <a:pPr>
              <a:buClr>
                <a:srgbClr val="7030A0"/>
              </a:buClr>
            </a:pPr>
            <a:r>
              <a:rPr lang="en-GB" sz="2800"/>
              <a:t>Organisations </a:t>
            </a:r>
            <a:r>
              <a:rPr lang="en-GB" sz="2800" dirty="0"/>
              <a:t>concentrate on </a:t>
            </a:r>
            <a:r>
              <a:rPr lang="en-GB" sz="28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core activities </a:t>
            </a:r>
            <a:r>
              <a:rPr lang="en-GB" sz="2800" dirty="0"/>
              <a:t>associated with </a:t>
            </a:r>
            <a:r>
              <a:rPr lang="en-GB" sz="2800"/>
              <a:t>core competencies.</a:t>
            </a:r>
            <a:endParaRPr lang="en-GB" sz="2800" dirty="0"/>
          </a:p>
          <a:p>
            <a:pPr>
              <a:buClr>
                <a:srgbClr val="7030A0"/>
              </a:buClr>
            </a:pPr>
            <a:r>
              <a:rPr lang="en-GB" sz="2800" dirty="0"/>
              <a:t>Activities which are not regarded as core </a:t>
            </a:r>
            <a:r>
              <a:rPr lang="en-GB" sz="2800"/>
              <a:t>are outsourced.</a:t>
            </a:r>
            <a:endParaRPr lang="en-GB" sz="2800" dirty="0"/>
          </a:p>
          <a:p>
            <a:pPr lvl="1">
              <a:buClr>
                <a:srgbClr val="FF0000"/>
              </a:buClr>
            </a:pPr>
            <a:r>
              <a:rPr lang="en-GB" sz="2400" dirty="0"/>
              <a:t>Combined complementary core </a:t>
            </a:r>
            <a:r>
              <a:rPr lang="en-GB" sz="2400"/>
              <a:t>competencies add </a:t>
            </a:r>
            <a:r>
              <a:rPr lang="en-GB" sz="2400" dirty="0"/>
              <a:t>to competitive advantage for </a:t>
            </a:r>
            <a:r>
              <a:rPr lang="en-GB" sz="2400"/>
              <a:t>all collaborators.</a:t>
            </a:r>
            <a:endParaRPr lang="en-GB" sz="2400" dirty="0"/>
          </a:p>
          <a:p>
            <a:pPr lvl="1">
              <a:buClr>
                <a:srgbClr val="FF0000"/>
              </a:buClr>
            </a:pPr>
            <a:r>
              <a:rPr lang="en-GB" sz="2400" dirty="0"/>
              <a:t>Value chain analysis can identify where </a:t>
            </a:r>
            <a:r>
              <a:rPr lang="en-GB" sz="2400"/>
              <a:t>outsourcing might </a:t>
            </a:r>
            <a:r>
              <a:rPr lang="en-GB" sz="2400" dirty="0"/>
              <a:t>add </a:t>
            </a:r>
            <a:r>
              <a:rPr lang="en-GB" sz="2400"/>
              <a:t>greater value.</a:t>
            </a:r>
            <a:endParaRPr lang="en-GB" sz="2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2756555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23042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sz="3600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sz="3600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b="1" dirty="0">
                <a:solidFill>
                  <a:srgbClr val="002060"/>
                </a:solidFill>
              </a:rPr>
              <a:t>Tourism, </a:t>
            </a:r>
            <a:r>
              <a:rPr lang="en-GB" b="1">
                <a:solidFill>
                  <a:srgbClr val="002060"/>
                </a:solidFill>
              </a:rPr>
              <a:t>Hospitality and Event Organisations </a:t>
            </a:r>
            <a:r>
              <a:rPr lang="en-GB" b="1" dirty="0">
                <a:solidFill>
                  <a:srgbClr val="002060"/>
                </a:solidFill>
              </a:rPr>
              <a:t/>
            </a:r>
            <a:br>
              <a:rPr lang="en-GB" b="1" dirty="0">
                <a:solidFill>
                  <a:srgbClr val="002060"/>
                </a:solidFill>
              </a:rPr>
            </a:br>
            <a:r>
              <a:rPr lang="en-GB" sz="3600" b="1" i="1" dirty="0">
                <a:solidFill>
                  <a:srgbClr val="002060"/>
                </a:solidFill>
              </a:rPr>
              <a:t>The </a:t>
            </a:r>
            <a:r>
              <a:rPr lang="en-GB" sz="3600" b="1" i="1">
                <a:solidFill>
                  <a:srgbClr val="002060"/>
                </a:solidFill>
              </a:rPr>
              <a:t>Products and Markets Context</a:t>
            </a:r>
            <a:r>
              <a:rPr lang="en-GB" dirty="0"/>
              <a:t/>
            </a:r>
            <a:br>
              <a:rPr lang="en-GB" dirty="0"/>
            </a:br>
            <a:endParaRPr lang="en-GB" sz="3100" b="1" i="1" dirty="0">
              <a:solidFill>
                <a:srgbClr val="0B51A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</a:t>
            </a:r>
            <a:r>
              <a:rPr lang="en-GB"/>
              <a:t>Hospitality and </a:t>
            </a:r>
            <a:r>
              <a:rPr lang="en-GB" dirty="0"/>
              <a:t>Events</a:t>
            </a:r>
          </a:p>
        </p:txBody>
      </p:sp>
    </p:spTree>
    <p:extLst>
      <p:ext uri="{BB962C8B-B14F-4D97-AF65-F5344CB8AC3E}">
        <p14:creationId xmlns:p14="http://schemas.microsoft.com/office/powerpoint/2010/main" val="46022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400600"/>
          </a:xfrm>
        </p:spPr>
        <p:txBody>
          <a:bodyPr>
            <a:normAutofit fontScale="92500"/>
          </a:bodyPr>
          <a:lstStyle/>
          <a:p>
            <a:pPr marL="0" indent="0" algn="ctr">
              <a:buClr>
                <a:srgbClr val="7030A0"/>
              </a:buClr>
              <a:buNone/>
            </a:pPr>
            <a:r>
              <a:rPr lang="en-GB" sz="35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Strategic marketing</a:t>
            </a:r>
            <a:endParaRPr lang="en-GB" sz="35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</a:pPr>
            <a:r>
              <a:rPr lang="en-GB" sz="2800"/>
              <a:t>the way an organisation’s products relate to its markets:</a:t>
            </a:r>
          </a:p>
          <a:p>
            <a:pPr lvl="1">
              <a:buClr>
                <a:srgbClr val="FF0000"/>
              </a:buClr>
            </a:pPr>
            <a:r>
              <a:rPr lang="en-GB" sz="2600"/>
              <a:t>one of the most important aspects of competitive strategy;</a:t>
            </a:r>
          </a:p>
          <a:p>
            <a:pPr lvl="1">
              <a:buClr>
                <a:srgbClr val="FF0000"/>
              </a:buClr>
            </a:pPr>
            <a:r>
              <a:rPr lang="en-GB" sz="2600"/>
              <a:t>Marketing and </a:t>
            </a:r>
            <a:r>
              <a:rPr lang="en-GB" sz="2600" dirty="0"/>
              <a:t>strategy </a:t>
            </a:r>
            <a:r>
              <a:rPr lang="en-GB" sz="2600"/>
              <a:t>literature are closely related and </a:t>
            </a:r>
            <a:r>
              <a:rPr lang="en-GB" sz="2600" dirty="0"/>
              <a:t>often refer to </a:t>
            </a:r>
            <a:r>
              <a:rPr lang="en-GB" sz="26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product/market strategy.</a:t>
            </a:r>
            <a:endParaRPr lang="en-GB" sz="2600" b="1" dirty="0">
              <a:solidFill>
                <a:srgbClr val="0B51A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</a:pPr>
            <a:r>
              <a:rPr lang="en-GB" sz="2800"/>
              <a:t>an organisation </a:t>
            </a:r>
            <a:r>
              <a:rPr lang="en-GB" sz="2800" dirty="0"/>
              <a:t>may have great </a:t>
            </a:r>
            <a:r>
              <a:rPr lang="en-GB" sz="2800"/>
              <a:t>technical and </a:t>
            </a:r>
            <a:r>
              <a:rPr lang="en-GB" sz="2800" dirty="0"/>
              <a:t>operational capabilities but:</a:t>
            </a:r>
          </a:p>
          <a:p>
            <a:pPr lvl="1">
              <a:buClr>
                <a:srgbClr val="FF0000"/>
              </a:buClr>
            </a:pPr>
            <a:r>
              <a:rPr lang="en-GB" sz="2600"/>
              <a:t>these </a:t>
            </a:r>
            <a:r>
              <a:rPr lang="en-GB" sz="2600" dirty="0"/>
              <a:t>only become a source of competitive advantage when such ‘distinctive capabilities’ are applied in the marketplace (Kay, </a:t>
            </a:r>
            <a:r>
              <a:rPr lang="en-GB" sz="2600"/>
              <a:t>1995);</a:t>
            </a:r>
            <a:endParaRPr lang="en-GB" sz="2600" dirty="0"/>
          </a:p>
          <a:p>
            <a:pPr>
              <a:buClr>
                <a:srgbClr val="7030A0"/>
              </a:buClr>
            </a:pPr>
            <a:r>
              <a:rPr lang="en-GB" sz="2800" dirty="0"/>
              <a:t>Hence it is critical that </a:t>
            </a:r>
            <a:r>
              <a:rPr lang="en-GB" sz="2800"/>
              <a:t>THE managers define and </a:t>
            </a:r>
            <a:r>
              <a:rPr lang="en-GB" sz="2800" dirty="0"/>
              <a:t>understand the markets they are </a:t>
            </a:r>
            <a:r>
              <a:rPr lang="en-GB" sz="2800"/>
              <a:t>operating in.</a:t>
            </a:r>
            <a:endParaRPr lang="en-GB" sz="2800" dirty="0"/>
          </a:p>
          <a:p>
            <a:pPr>
              <a:buClr>
                <a:srgbClr val="7030A0"/>
              </a:buClr>
            </a:pPr>
            <a:endParaRPr lang="en-GB" sz="2800" dirty="0"/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</a:t>
            </a:r>
            <a:r>
              <a:rPr lang="en-GB"/>
              <a:t>Hospitality and </a:t>
            </a:r>
            <a:r>
              <a:rPr lang="en-GB" dirty="0"/>
              <a:t>Events</a:t>
            </a:r>
          </a:p>
        </p:txBody>
      </p:sp>
    </p:spTree>
    <p:extLst>
      <p:ext uri="{BB962C8B-B14F-4D97-AF65-F5344CB8AC3E}">
        <p14:creationId xmlns:p14="http://schemas.microsoft.com/office/powerpoint/2010/main" val="153577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620688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Understanding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20688"/>
            <a:ext cx="8723312" cy="5904656"/>
          </a:xfrm>
        </p:spPr>
        <p:txBody>
          <a:bodyPr>
            <a:normAutofit fontScale="92500"/>
          </a:bodyPr>
          <a:lstStyle/>
          <a:p>
            <a:pPr marL="0" indent="0" algn="ctr">
              <a:buClr>
                <a:srgbClr val="7030A0"/>
              </a:buClr>
              <a:buNone/>
            </a:pPr>
            <a:r>
              <a:rPr lang="en-GB" sz="3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key aspect of strategy</a:t>
            </a:r>
          </a:p>
          <a:p>
            <a:pPr lvl="0">
              <a:buClr>
                <a:srgbClr val="7030A0"/>
              </a:buClr>
            </a:pPr>
            <a:r>
              <a:rPr lang="en-GB" sz="3000"/>
              <a:t>definition and </a:t>
            </a:r>
            <a:r>
              <a:rPr lang="en-GB" sz="3000" dirty="0"/>
              <a:t>boundaries of </a:t>
            </a:r>
            <a:r>
              <a:rPr lang="en-GB" sz="3000"/>
              <a:t>an organisation’s markets:</a:t>
            </a:r>
            <a:endParaRPr lang="en-GB" sz="3000" dirty="0"/>
          </a:p>
          <a:p>
            <a:pPr lvl="1">
              <a:buClr>
                <a:srgbClr val="FF0000"/>
              </a:buClr>
            </a:pPr>
            <a:r>
              <a:rPr lang="en-GB" sz="2600"/>
              <a:t>a </a:t>
            </a:r>
            <a:r>
              <a:rPr lang="en-GB" sz="2600" dirty="0"/>
              <a:t>key starting point for the formulation </a:t>
            </a:r>
            <a:r>
              <a:rPr lang="en-GB" sz="2600"/>
              <a:t>of strategy;</a:t>
            </a:r>
            <a:endParaRPr lang="en-GB" sz="2600" dirty="0"/>
          </a:p>
          <a:p>
            <a:pPr lvl="1">
              <a:buClr>
                <a:srgbClr val="FF0000"/>
              </a:buClr>
            </a:pPr>
            <a:r>
              <a:rPr lang="en-GB" sz="2600"/>
              <a:t>provide </a:t>
            </a:r>
            <a:r>
              <a:rPr lang="en-GB" sz="2600" dirty="0"/>
              <a:t>a basis for measuring </a:t>
            </a:r>
            <a:r>
              <a:rPr lang="en-GB" sz="2600"/>
              <a:t>competitive performance;</a:t>
            </a:r>
            <a:endParaRPr lang="en-GB" sz="2600" dirty="0"/>
          </a:p>
          <a:p>
            <a:pPr lvl="1">
              <a:buClr>
                <a:srgbClr val="FF0000"/>
              </a:buClr>
            </a:pPr>
            <a:r>
              <a:rPr lang="en-GB" sz="2600"/>
              <a:t>provides </a:t>
            </a:r>
            <a:r>
              <a:rPr lang="en-GB" sz="2600" dirty="0"/>
              <a:t>information on </a:t>
            </a:r>
            <a:r>
              <a:rPr lang="en-GB" sz="2600"/>
              <a:t>threats and </a:t>
            </a:r>
            <a:r>
              <a:rPr lang="en-GB" sz="2600" dirty="0"/>
              <a:t>opportunities facing </a:t>
            </a:r>
            <a:r>
              <a:rPr lang="en-GB" sz="2600"/>
              <a:t>an organisation;</a:t>
            </a:r>
            <a:endParaRPr lang="en-GB" sz="2600" dirty="0"/>
          </a:p>
          <a:p>
            <a:pPr>
              <a:buClr>
                <a:srgbClr val="7030A0"/>
              </a:buClr>
            </a:pPr>
            <a:r>
              <a:rPr lang="en-GB" sz="3000"/>
              <a:t>important </a:t>
            </a:r>
            <a:r>
              <a:rPr lang="en-GB" sz="3000" dirty="0"/>
              <a:t>distinction between </a:t>
            </a:r>
            <a:r>
              <a:rPr lang="en-GB" sz="3000"/>
              <a:t>economics and strategy:</a:t>
            </a:r>
            <a:endParaRPr lang="en-GB" sz="3000" dirty="0"/>
          </a:p>
          <a:p>
            <a:pPr lvl="1">
              <a:buClr>
                <a:srgbClr val="FF0000"/>
              </a:buClr>
            </a:pPr>
            <a:r>
              <a:rPr lang="en-GB" sz="2600"/>
              <a:t>economics – Economists refer </a:t>
            </a:r>
            <a:r>
              <a:rPr lang="en-GB" sz="2600" dirty="0"/>
              <a:t>to a market as a system </a:t>
            </a:r>
            <a:r>
              <a:rPr lang="en-GB" sz="2600"/>
              <a:t>of two ‘sides’. </a:t>
            </a:r>
            <a:r>
              <a:rPr lang="en-GB" sz="2600" dirty="0"/>
              <a:t>The demand </a:t>
            </a:r>
            <a:r>
              <a:rPr lang="en-GB" sz="2600"/>
              <a:t>side comprises buyers and </a:t>
            </a:r>
            <a:r>
              <a:rPr lang="en-GB" sz="2600" dirty="0"/>
              <a:t>the supply side produces or operates </a:t>
            </a:r>
            <a:r>
              <a:rPr lang="en-GB" sz="2600"/>
              <a:t>products and services.</a:t>
            </a:r>
            <a:endParaRPr lang="en-GB" sz="2600" dirty="0"/>
          </a:p>
          <a:p>
            <a:pPr lvl="1">
              <a:buClr>
                <a:srgbClr val="FF0000"/>
              </a:buClr>
            </a:pPr>
            <a:r>
              <a:rPr lang="en-GB" sz="2600"/>
              <a:t>strategy – Here the market </a:t>
            </a:r>
            <a:r>
              <a:rPr lang="en-GB" sz="2600" dirty="0"/>
              <a:t>usually means a group of actual or potential customers with similar needs or wants (the demand side</a:t>
            </a:r>
            <a:r>
              <a:rPr lang="en-GB" sz="2600"/>
              <a:t>) and </a:t>
            </a:r>
            <a:r>
              <a:rPr lang="en-GB" sz="2600" dirty="0"/>
              <a:t>the supply side is usually viewed as </a:t>
            </a:r>
            <a:r>
              <a:rPr lang="en-GB" sz="2600"/>
              <a:t>an industry.</a:t>
            </a:r>
            <a:endParaRPr lang="en-GB" sz="2600" dirty="0"/>
          </a:p>
          <a:p>
            <a:pPr algn="ctr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</a:t>
            </a:r>
            <a:r>
              <a:rPr lang="en-GB"/>
              <a:t>Hospitality and </a:t>
            </a:r>
            <a:r>
              <a:rPr lang="en-GB" dirty="0"/>
              <a:t>Events</a:t>
            </a:r>
          </a:p>
        </p:txBody>
      </p:sp>
    </p:spTree>
    <p:extLst>
      <p:ext uri="{BB962C8B-B14F-4D97-AF65-F5344CB8AC3E}">
        <p14:creationId xmlns:p14="http://schemas.microsoft.com/office/powerpoint/2010/main" val="8637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2696"/>
          </a:xfrm>
        </p:spPr>
        <p:txBody>
          <a:bodyPr>
            <a:noAutofit/>
          </a:bodyPr>
          <a:lstStyle/>
          <a:p>
            <a:r>
              <a:rPr lang="en-GB" sz="3200">
                <a:solidFill>
                  <a:srgbClr val="0B51A1"/>
                </a:solidFill>
              </a:rPr>
              <a:t>Market Attractiveness</a:t>
            </a:r>
            <a:endParaRPr lang="en-GB" sz="3200" dirty="0">
              <a:solidFill>
                <a:srgbClr val="0B51A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435280" cy="554461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sell in a particular market?</a:t>
            </a:r>
          </a:p>
          <a:p>
            <a:pPr>
              <a:buClr>
                <a:srgbClr val="7030A0"/>
              </a:buClr>
            </a:pPr>
            <a:r>
              <a:rPr lang="en-GB" sz="3300"/>
              <a:t>Managers </a:t>
            </a:r>
            <a:r>
              <a:rPr lang="en-GB" sz="3300" dirty="0"/>
              <a:t>often consider the attractiveness of </a:t>
            </a:r>
            <a:r>
              <a:rPr lang="en-GB" sz="3300"/>
              <a:t>a market. </a:t>
            </a:r>
            <a:endParaRPr lang="en-GB" sz="3300" dirty="0"/>
          </a:p>
          <a:p>
            <a:pPr lvl="1">
              <a:buClr>
                <a:srgbClr val="FF0000"/>
              </a:buClr>
            </a:pPr>
            <a:r>
              <a:rPr lang="en-GB"/>
              <a:t>will  </a:t>
            </a:r>
            <a:r>
              <a:rPr lang="en-GB" dirty="0"/>
              <a:t>a particular market deliver returns on investment that are </a:t>
            </a:r>
            <a:r>
              <a:rPr lang="en-GB"/>
              <a:t>attractive?</a:t>
            </a:r>
            <a:endParaRPr lang="en-GB" dirty="0"/>
          </a:p>
          <a:p>
            <a:pPr>
              <a:buClr>
                <a:srgbClr val="7030A0"/>
              </a:buClr>
            </a:pPr>
            <a:r>
              <a:rPr lang="en-GB" sz="3300"/>
              <a:t>Various </a:t>
            </a:r>
            <a:r>
              <a:rPr lang="en-GB" sz="3300" dirty="0"/>
              <a:t>factors contribute to </a:t>
            </a:r>
            <a:r>
              <a:rPr lang="en-GB" sz="33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market attractiveness.</a:t>
            </a:r>
            <a:endParaRPr lang="en-GB" sz="3300" b="1" dirty="0">
              <a:solidFill>
                <a:srgbClr val="0B51A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Clr>
                <a:srgbClr val="FF0000"/>
              </a:buClr>
            </a:pPr>
            <a:r>
              <a:rPr lang="en-GB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market </a:t>
            </a:r>
            <a:r>
              <a:rPr lang="en-GB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size </a:t>
            </a:r>
            <a:r>
              <a:rPr lang="en-GB" dirty="0"/>
              <a:t>– Generally larger markets are </a:t>
            </a:r>
            <a:r>
              <a:rPr lang="en-GB"/>
              <a:t>more attractive, </a:t>
            </a:r>
            <a:endParaRPr lang="en-GB" dirty="0"/>
          </a:p>
          <a:p>
            <a:pPr marL="857250" lvl="2" indent="0">
              <a:buClr>
                <a:srgbClr val="FF0000"/>
              </a:buClr>
              <a:buNone/>
            </a:pPr>
            <a:r>
              <a:rPr lang="en-GB" sz="2600" i="1"/>
              <a:t>e.g. mass </a:t>
            </a:r>
            <a:r>
              <a:rPr lang="en-GB" sz="2600" i="1" dirty="0"/>
              <a:t>holidays to Spain </a:t>
            </a:r>
            <a:r>
              <a:rPr lang="en-GB" sz="2600" i="1"/>
              <a:t>from northern Europe.</a:t>
            </a:r>
            <a:endParaRPr lang="en-GB" sz="2600" i="1" dirty="0"/>
          </a:p>
          <a:p>
            <a:pPr lvl="1">
              <a:buClr>
                <a:srgbClr val="FF0000"/>
              </a:buClr>
            </a:pPr>
            <a:r>
              <a:rPr lang="en-GB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market </a:t>
            </a:r>
            <a:r>
              <a:rPr lang="en-GB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growth rate </a:t>
            </a:r>
            <a:r>
              <a:rPr lang="en-GB" dirty="0"/>
              <a:t>– Growing </a:t>
            </a:r>
            <a:r>
              <a:rPr lang="en-GB"/>
              <a:t>markets are normally </a:t>
            </a:r>
            <a:r>
              <a:rPr lang="en-GB" dirty="0"/>
              <a:t>more attractive than static or </a:t>
            </a:r>
            <a:r>
              <a:rPr lang="en-GB"/>
              <a:t>declining markets,</a:t>
            </a:r>
            <a:endParaRPr lang="en-GB" dirty="0"/>
          </a:p>
          <a:p>
            <a:pPr marL="857250" lvl="2" indent="0">
              <a:buClr>
                <a:srgbClr val="FF0000"/>
              </a:buClr>
              <a:buNone/>
            </a:pPr>
            <a:r>
              <a:rPr lang="en-GB" sz="2600" i="1"/>
              <a:t>e.g</a:t>
            </a:r>
            <a:r>
              <a:rPr lang="en-GB" sz="2600" i="1" dirty="0"/>
              <a:t>. the market for fast travel between China’s </a:t>
            </a:r>
            <a:r>
              <a:rPr lang="en-GB" sz="2600" i="1"/>
              <a:t>major cities.</a:t>
            </a:r>
            <a:endParaRPr lang="en-GB" sz="2600" i="1" dirty="0"/>
          </a:p>
          <a:p>
            <a:pPr lvl="1">
              <a:buClr>
                <a:srgbClr val="FF0000"/>
              </a:buClr>
            </a:pPr>
            <a:r>
              <a:rPr lang="en-GB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supplier </a:t>
            </a:r>
            <a:r>
              <a:rPr lang="en-GB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concentration </a:t>
            </a:r>
            <a:r>
              <a:rPr lang="en-GB"/>
              <a:t>– The extent </a:t>
            </a:r>
            <a:r>
              <a:rPr lang="en-GB" dirty="0"/>
              <a:t>to which a market is dominated by its largest suppliers. </a:t>
            </a:r>
            <a:r>
              <a:rPr lang="en-GB"/>
              <a:t>Large organisations</a:t>
            </a:r>
            <a:r>
              <a:rPr lang="en-GB" dirty="0"/>
              <a:t>, which dominate the market, will tend to </a:t>
            </a:r>
            <a:r>
              <a:rPr lang="en-GB"/>
              <a:t>have advantages, </a:t>
            </a:r>
            <a:endParaRPr lang="en-GB" dirty="0"/>
          </a:p>
          <a:p>
            <a:pPr marL="857250" lvl="2" indent="0">
              <a:buClr>
                <a:srgbClr val="FF0000"/>
              </a:buClr>
              <a:buNone/>
            </a:pPr>
            <a:r>
              <a:rPr lang="en-GB" sz="2600" i="1"/>
              <a:t>e.g. the hotels </a:t>
            </a:r>
            <a:r>
              <a:rPr lang="en-GB" sz="2600" i="1" dirty="0"/>
              <a:t>sector has traditionally been highly fragmented but concentration has </a:t>
            </a:r>
            <a:r>
              <a:rPr lang="en-GB" sz="2600" i="1"/>
              <a:t>been increasing.</a:t>
            </a:r>
            <a:endParaRPr lang="en-GB" sz="26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</a:t>
            </a:r>
            <a:r>
              <a:rPr lang="en-GB"/>
              <a:t>Hospitality and </a:t>
            </a:r>
            <a:r>
              <a:rPr lang="en-GB" dirty="0"/>
              <a:t>Events</a:t>
            </a:r>
          </a:p>
        </p:txBody>
      </p:sp>
    </p:spTree>
    <p:extLst>
      <p:ext uri="{BB962C8B-B14F-4D97-AF65-F5344CB8AC3E}">
        <p14:creationId xmlns:p14="http://schemas.microsoft.com/office/powerpoint/2010/main" val="398656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23042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sz="3600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3600" b="1" i="1" dirty="0" smtClean="0">
                <a:solidFill>
                  <a:srgbClr val="002060"/>
                </a:solidFill>
              </a:rPr>
              <a:t>The </a:t>
            </a:r>
            <a:r>
              <a:rPr lang="en-GB" sz="3600" b="1" i="1" dirty="0">
                <a:solidFill>
                  <a:srgbClr val="002060"/>
                </a:solidFill>
              </a:rPr>
              <a:t>Human </a:t>
            </a:r>
            <a:r>
              <a:rPr lang="en-GB" sz="3600" b="1" i="1" dirty="0" smtClean="0">
                <a:solidFill>
                  <a:srgbClr val="002060"/>
                </a:solidFill>
              </a:rPr>
              <a:t>Context and Culture </a:t>
            </a:r>
            <a:r>
              <a:rPr lang="en-GB" dirty="0"/>
              <a:t/>
            </a:r>
            <a:br>
              <a:rPr lang="en-GB" dirty="0"/>
            </a:br>
            <a:endParaRPr lang="en-GB" sz="3100" b="1" i="1" dirty="0">
              <a:solidFill>
                <a:srgbClr val="0B51A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1869539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r>
              <a:rPr lang="en-GB" sz="3200">
                <a:solidFill>
                  <a:srgbClr val="0B51A1"/>
                </a:solidFill>
              </a:rPr>
              <a:t>Defining Markets</a:t>
            </a:r>
            <a:endParaRPr lang="en-GB" sz="3200" dirty="0">
              <a:solidFill>
                <a:srgbClr val="0B51A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47260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as easy as it seems</a:t>
            </a:r>
          </a:p>
          <a:p>
            <a:pPr>
              <a:buClr>
                <a:srgbClr val="7030A0"/>
              </a:buClr>
            </a:pPr>
            <a:r>
              <a:rPr lang="en-GB" sz="2800" dirty="0"/>
              <a:t>Boundaries of markets are defined in different ways.</a:t>
            </a:r>
          </a:p>
          <a:p>
            <a:pPr lvl="1">
              <a:buClr>
                <a:srgbClr val="FF0000"/>
              </a:buClr>
            </a:pPr>
            <a:r>
              <a:rPr lang="en-GB" sz="2400" dirty="0"/>
              <a:t>If organisations define a market in different ways it’s not surprising that market share claims may not total 100%.</a:t>
            </a:r>
          </a:p>
          <a:p>
            <a:pPr lvl="1">
              <a:buClr>
                <a:srgbClr val="FF0000"/>
              </a:buClr>
            </a:pPr>
            <a:r>
              <a:rPr lang="en-GB" sz="2400" dirty="0"/>
              <a:t>Services are particularly difficult because boundaries between them often overlap and are difficult to define.</a:t>
            </a:r>
          </a:p>
          <a:p>
            <a:pPr lvl="1">
              <a:buClr>
                <a:srgbClr val="FF0000"/>
              </a:buClr>
            </a:pPr>
            <a:r>
              <a:rPr lang="en-GB" sz="2400" dirty="0"/>
              <a:t>whereas the market for many manufactured products such as cars is obvious.</a:t>
            </a:r>
          </a:p>
          <a:p>
            <a:pPr>
              <a:buClr>
                <a:srgbClr val="7030A0"/>
              </a:buClr>
            </a:pPr>
            <a:r>
              <a:rPr lang="en-GB" sz="2800" dirty="0"/>
              <a:t>Particularly acute problems in THE sectors:</a:t>
            </a:r>
          </a:p>
          <a:p>
            <a:pPr lvl="1">
              <a:buClr>
                <a:srgbClr val="FF0000"/>
              </a:buClr>
            </a:pPr>
            <a:r>
              <a:rPr lang="en-GB" sz="2400" dirty="0"/>
              <a:t>Terminology is often used interchangeably.</a:t>
            </a:r>
          </a:p>
          <a:p>
            <a:pPr lvl="1">
              <a:buClr>
                <a:srgbClr val="FF0000"/>
              </a:buClr>
            </a:pPr>
            <a:r>
              <a:rPr lang="en-GB" sz="2400" dirty="0"/>
              <a:t>Boundaries are often vague or overlapping.</a:t>
            </a:r>
          </a:p>
          <a:p>
            <a:pPr lvl="1">
              <a:buClr>
                <a:srgbClr val="FF0000"/>
              </a:buClr>
            </a:pPr>
            <a:r>
              <a:rPr lang="en-GB" sz="2400" dirty="0"/>
              <a:t>Organisations, regions and countries use different definitions.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</a:t>
            </a:r>
            <a:r>
              <a:rPr lang="en-GB"/>
              <a:t>Hospitality and </a:t>
            </a:r>
            <a:r>
              <a:rPr lang="en-GB" dirty="0"/>
              <a:t>Events</a:t>
            </a:r>
          </a:p>
        </p:txBody>
      </p:sp>
    </p:spTree>
    <p:extLst>
      <p:ext uri="{BB962C8B-B14F-4D97-AF65-F5344CB8AC3E}">
        <p14:creationId xmlns:p14="http://schemas.microsoft.com/office/powerpoint/2010/main" val="407506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76064"/>
          </a:xfrm>
        </p:spPr>
        <p:txBody>
          <a:bodyPr>
            <a:noAutofit/>
          </a:bodyPr>
          <a:lstStyle/>
          <a:p>
            <a:r>
              <a:rPr lang="en-GB" sz="3200">
                <a:solidFill>
                  <a:srgbClr val="0B51A1"/>
                </a:solidFill>
              </a:rPr>
              <a:t>Defining Markets</a:t>
            </a:r>
            <a:endParaRPr lang="en-GB" sz="3200" dirty="0">
              <a:solidFill>
                <a:srgbClr val="0B51A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548680"/>
            <a:ext cx="8784976" cy="5904656"/>
          </a:xfrm>
        </p:spPr>
        <p:txBody>
          <a:bodyPr>
            <a:normAutofit fontScale="62500" lnSpcReduction="20000"/>
          </a:bodyPr>
          <a:lstStyle/>
          <a:p>
            <a:pPr marL="457200" lvl="1" indent="0" algn="ctr">
              <a:buClr>
                <a:srgbClr val="7030A0"/>
              </a:buClr>
              <a:buNone/>
            </a:pPr>
            <a:r>
              <a:rPr lang="en-GB" sz="51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Bases for defining markets</a:t>
            </a:r>
            <a:endParaRPr lang="en-GB" sz="5100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</a:pPr>
            <a:r>
              <a:rPr lang="en-GB" sz="4500"/>
              <a:t>three </a:t>
            </a:r>
            <a:r>
              <a:rPr lang="en-GB" sz="4500" dirty="0"/>
              <a:t>ways markets are commonly defined:</a:t>
            </a:r>
          </a:p>
          <a:p>
            <a:pPr lvl="1">
              <a:buClr>
                <a:srgbClr val="FF0000"/>
              </a:buClr>
            </a:pPr>
            <a:r>
              <a:rPr lang="en-GB" sz="3800"/>
              <a:t>based on </a:t>
            </a:r>
            <a:r>
              <a:rPr lang="en-GB" sz="38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product</a:t>
            </a:r>
            <a:r>
              <a:rPr lang="en-GB" sz="3800"/>
              <a:t>;</a:t>
            </a:r>
            <a:endParaRPr lang="en-GB" sz="3800" b="1">
              <a:solidFill>
                <a:srgbClr val="0B51A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Clr>
                <a:srgbClr val="FF0000"/>
              </a:buClr>
            </a:pPr>
            <a:r>
              <a:rPr lang="en-GB" sz="3800"/>
              <a:t>based on need satisfaction or </a:t>
            </a:r>
            <a:r>
              <a:rPr lang="en-GB" sz="38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function performed</a:t>
            </a:r>
            <a:r>
              <a:rPr lang="en-GB" sz="3800"/>
              <a:t>;</a:t>
            </a:r>
            <a:endParaRPr lang="en-GB" sz="3800" b="1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Clr>
                <a:srgbClr val="FF0000"/>
              </a:buClr>
            </a:pPr>
            <a:r>
              <a:rPr lang="en-GB" sz="3800"/>
              <a:t>based on </a:t>
            </a:r>
            <a:r>
              <a:rPr lang="en-GB" sz="38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customer identity;</a:t>
            </a:r>
            <a:endParaRPr lang="en-GB" sz="38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1" indent="-34290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sz="4500" dirty="0"/>
              <a:t>All the ways listed have certain </a:t>
            </a:r>
            <a:r>
              <a:rPr lang="en-GB" sz="4500"/>
              <a:t>advantages and disadvantages and </a:t>
            </a:r>
            <a:r>
              <a:rPr lang="en-GB" sz="4500" dirty="0"/>
              <a:t>may be used for </a:t>
            </a:r>
            <a:r>
              <a:rPr lang="en-GB" sz="4500"/>
              <a:t>different purposes.</a:t>
            </a:r>
            <a:endParaRPr lang="en-GB" sz="4500" dirty="0"/>
          </a:p>
          <a:p>
            <a:pPr>
              <a:buClr>
                <a:srgbClr val="7030A0"/>
              </a:buClr>
            </a:pPr>
            <a:r>
              <a:rPr lang="en-GB" sz="4500" dirty="0"/>
              <a:t>In practice, most businesses serve </a:t>
            </a:r>
            <a:r>
              <a:rPr lang="en-GB" sz="4500"/>
              <a:t>several markets.</a:t>
            </a:r>
            <a:endParaRPr lang="en-GB" sz="4500" dirty="0"/>
          </a:p>
          <a:p>
            <a:pPr lvl="1">
              <a:buClr>
                <a:srgbClr val="FF0000"/>
              </a:buClr>
            </a:pPr>
            <a:r>
              <a:rPr lang="en-GB" sz="3800" dirty="0"/>
              <a:t>Markets will be </a:t>
            </a:r>
            <a:r>
              <a:rPr lang="en-GB" sz="3800"/>
              <a:t>defined combining </a:t>
            </a:r>
            <a:r>
              <a:rPr lang="en-GB" sz="3800" dirty="0"/>
              <a:t>the </a:t>
            </a:r>
            <a:r>
              <a:rPr lang="en-GB" sz="3800"/>
              <a:t>ways listed.</a:t>
            </a:r>
            <a:endParaRPr lang="en-GB" sz="3800" dirty="0"/>
          </a:p>
          <a:p>
            <a:pPr lvl="1">
              <a:buClr>
                <a:srgbClr val="FF0000"/>
              </a:buClr>
            </a:pPr>
            <a:r>
              <a:rPr lang="en-GB" sz="3800" dirty="0"/>
              <a:t>A key strategic task for managers is to produce combinations that gain </a:t>
            </a:r>
            <a:r>
              <a:rPr lang="en-GB" sz="3800"/>
              <a:t>benefits and </a:t>
            </a:r>
            <a:r>
              <a:rPr lang="en-GB" sz="3800" dirty="0"/>
              <a:t>enable opportunities to </a:t>
            </a:r>
            <a:r>
              <a:rPr lang="en-GB" sz="3800"/>
              <a:t>be exploited.</a:t>
            </a:r>
            <a:endParaRPr lang="en-GB" sz="3800" dirty="0"/>
          </a:p>
          <a:p>
            <a:pPr>
              <a:buClr>
                <a:srgbClr val="7030A0"/>
              </a:buClr>
            </a:pPr>
            <a:r>
              <a:rPr lang="en-GB" sz="4500"/>
              <a:t>For achieving </a:t>
            </a:r>
            <a:r>
              <a:rPr lang="en-GB" sz="4500" dirty="0"/>
              <a:t>competitive success a key </a:t>
            </a:r>
            <a:r>
              <a:rPr lang="en-GB" sz="4500"/>
              <a:t>concept is the </a:t>
            </a:r>
            <a:r>
              <a:rPr lang="en-GB" sz="45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served market</a:t>
            </a:r>
            <a:r>
              <a:rPr lang="en-GB" sz="450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GB" sz="45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Clr>
                <a:srgbClr val="FF0000"/>
              </a:buClr>
            </a:pPr>
            <a:r>
              <a:rPr lang="en-GB" sz="3800"/>
              <a:t>i.e. the </a:t>
            </a:r>
            <a:r>
              <a:rPr lang="en-GB" sz="3800" dirty="0"/>
              <a:t>specific part of a market that the company is </a:t>
            </a:r>
            <a:r>
              <a:rPr lang="en-GB" sz="3800"/>
              <a:t>trading in;</a:t>
            </a:r>
            <a:endParaRPr lang="en-GB" sz="3800" dirty="0"/>
          </a:p>
          <a:p>
            <a:pPr lvl="1">
              <a:buClr>
                <a:srgbClr val="FF0000"/>
              </a:buClr>
            </a:pPr>
            <a:r>
              <a:rPr lang="en-GB" sz="3800"/>
              <a:t>It will </a:t>
            </a:r>
            <a:r>
              <a:rPr lang="en-GB" sz="3800" dirty="0"/>
              <a:t>provide the most meaningful measure of </a:t>
            </a:r>
            <a:r>
              <a:rPr lang="en-GB" sz="3800"/>
              <a:t>market share.</a:t>
            </a:r>
            <a:endParaRPr lang="en-GB" sz="3800" dirty="0"/>
          </a:p>
          <a:p>
            <a:pPr lvl="1">
              <a:buClr>
                <a:srgbClr val="FF0000"/>
              </a:buClr>
            </a:pPr>
            <a:endParaRPr lang="en-GB" alt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</a:t>
            </a:r>
            <a:r>
              <a:rPr lang="en-GB"/>
              <a:t>Hospitality and </a:t>
            </a:r>
            <a:r>
              <a:rPr lang="en-GB" dirty="0"/>
              <a:t>Events</a:t>
            </a:r>
          </a:p>
        </p:txBody>
      </p:sp>
    </p:spTree>
    <p:extLst>
      <p:ext uri="{BB962C8B-B14F-4D97-AF65-F5344CB8AC3E}">
        <p14:creationId xmlns:p14="http://schemas.microsoft.com/office/powerpoint/2010/main" val="62219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STP 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8856984" cy="576064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35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Focusing marketing efforts</a:t>
            </a:r>
          </a:p>
          <a:p>
            <a:pPr>
              <a:buClr>
                <a:srgbClr val="7030A0"/>
              </a:buClr>
            </a:pPr>
            <a:r>
              <a:rPr lang="en-GB" sz="3000" dirty="0"/>
              <a:t>Philip Kotler (and others) advocate </a:t>
            </a:r>
            <a:r>
              <a:rPr lang="en-GB" sz="30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STP</a:t>
            </a:r>
            <a:r>
              <a:rPr lang="en-GB" sz="3000" dirty="0"/>
              <a:t> or </a:t>
            </a:r>
            <a:r>
              <a:rPr lang="en-GB" sz="30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targeted </a:t>
            </a:r>
            <a:r>
              <a:rPr lang="en-GB" sz="3000" dirty="0"/>
              <a:t>marketing as the essence of strategic marketing.</a:t>
            </a:r>
          </a:p>
          <a:p>
            <a:pPr lvl="1">
              <a:buClr>
                <a:srgbClr val="FF0000"/>
              </a:buClr>
            </a:pPr>
            <a:r>
              <a:rPr lang="en-GB" sz="35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GB" sz="26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egmenting</a:t>
            </a:r>
          </a:p>
          <a:p>
            <a:pPr lvl="1">
              <a:buClr>
                <a:srgbClr val="FF0000"/>
              </a:buClr>
            </a:pPr>
            <a:r>
              <a:rPr lang="en-GB" sz="35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en-GB" sz="26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argeting </a:t>
            </a:r>
          </a:p>
          <a:p>
            <a:pPr lvl="1">
              <a:buClr>
                <a:srgbClr val="FF0000"/>
              </a:buClr>
            </a:pPr>
            <a:r>
              <a:rPr lang="en-GB" sz="35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en-GB" sz="26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ositioning</a:t>
            </a:r>
          </a:p>
          <a:p>
            <a:pPr>
              <a:buClr>
                <a:srgbClr val="7030A0"/>
              </a:buClr>
            </a:pPr>
            <a:r>
              <a:rPr lang="en-GB" sz="3000" dirty="0"/>
              <a:t>focusing marketing efforts on those customers that the organisation has the greatest chance of satisfying;</a:t>
            </a:r>
          </a:p>
          <a:p>
            <a:pPr>
              <a:buClr>
                <a:srgbClr val="7030A0"/>
              </a:buClr>
            </a:pPr>
            <a:r>
              <a:rPr lang="en-GB" sz="3000" dirty="0"/>
              <a:t>underpinning this strategic process:</a:t>
            </a:r>
          </a:p>
          <a:p>
            <a:pPr lvl="1">
              <a:buClr>
                <a:srgbClr val="FF0000"/>
              </a:buClr>
            </a:pPr>
            <a:r>
              <a:rPr lang="en-GB" sz="2600" dirty="0"/>
              <a:t>need to understand the process by which potential purchasers decide to buy, i.e. </a:t>
            </a:r>
            <a:r>
              <a:rPr lang="en-GB" sz="26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buyer behaviour</a:t>
            </a:r>
            <a:r>
              <a:rPr lang="en-GB" sz="2600" dirty="0"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lvl="1">
              <a:buClr>
                <a:srgbClr val="FF0000"/>
              </a:buClr>
            </a:pPr>
            <a:r>
              <a:rPr lang="en-GB" sz="2600" dirty="0"/>
              <a:t>This requires knowledge of the structure of the market and competitive products provided by  </a:t>
            </a:r>
            <a:r>
              <a:rPr lang="en-GB" sz="26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marketing research</a:t>
            </a:r>
            <a:r>
              <a:rPr lang="en-GB" sz="2600" dirty="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</a:t>
            </a:r>
            <a:r>
              <a:rPr lang="en-GB"/>
              <a:t>Hospitality and </a:t>
            </a:r>
            <a:r>
              <a:rPr lang="en-GB" dirty="0"/>
              <a:t>Events</a:t>
            </a:r>
          </a:p>
        </p:txBody>
      </p:sp>
    </p:spTree>
    <p:extLst>
      <p:ext uri="{BB962C8B-B14F-4D97-AF65-F5344CB8AC3E}">
        <p14:creationId xmlns:p14="http://schemas.microsoft.com/office/powerpoint/2010/main" val="324360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04056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Criteria </a:t>
            </a:r>
            <a:r>
              <a:rPr lang="en-GB" sz="3200">
                <a:solidFill>
                  <a:srgbClr val="0B51A1"/>
                </a:solidFill>
              </a:rPr>
              <a:t>for Segmentation</a:t>
            </a:r>
            <a:r>
              <a:rPr lang="en-GB" sz="3200" dirty="0">
                <a:solidFill>
                  <a:srgbClr val="0B51A1"/>
                </a:solidFill>
              </a:rPr>
              <a:t/>
            </a:r>
            <a:br>
              <a:rPr lang="en-GB" sz="3200" dirty="0">
                <a:solidFill>
                  <a:srgbClr val="0B51A1"/>
                </a:solidFill>
              </a:rPr>
            </a:br>
            <a:endParaRPr lang="en-GB" sz="3200" dirty="0">
              <a:solidFill>
                <a:srgbClr val="0B51A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8712968" cy="612068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sz="35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Different ways to segment a market</a:t>
            </a:r>
          </a:p>
          <a:p>
            <a:pPr>
              <a:buClr>
                <a:srgbClr val="7030A0"/>
              </a:buClr>
            </a:pPr>
            <a:r>
              <a:rPr lang="en-GB" sz="3300"/>
              <a:t>Consider </a:t>
            </a:r>
            <a:r>
              <a:rPr lang="en-GB" sz="3300" dirty="0"/>
              <a:t>the bases or variables </a:t>
            </a:r>
            <a:r>
              <a:rPr lang="en-GB" sz="3300"/>
              <a:t>for segmenting.</a:t>
            </a:r>
            <a:endParaRPr lang="en-GB" sz="3300" dirty="0"/>
          </a:p>
          <a:p>
            <a:pPr lvl="1">
              <a:buClr>
                <a:srgbClr val="FF0000"/>
              </a:buClr>
            </a:pPr>
            <a:r>
              <a:rPr lang="en-GB" sz="3100" dirty="0"/>
              <a:t>Distinction is often made between two groups </a:t>
            </a:r>
            <a:r>
              <a:rPr lang="en-GB" sz="3100"/>
              <a:t>of variables.</a:t>
            </a:r>
            <a:endParaRPr lang="en-GB" sz="3100" dirty="0"/>
          </a:p>
          <a:p>
            <a:pPr lvl="1">
              <a:buClr>
                <a:srgbClr val="FF0000"/>
              </a:buClr>
            </a:pPr>
            <a:r>
              <a:rPr lang="en-GB" sz="3100"/>
              <a:t>socio-demographic, geographic and psychographic variables – based on </a:t>
            </a:r>
            <a:r>
              <a:rPr lang="en-GB" sz="31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consumer characteristics</a:t>
            </a:r>
            <a:r>
              <a:rPr lang="en-GB" sz="3100"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  <a:endParaRPr lang="en-GB" sz="31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Clr>
                <a:srgbClr val="FF0000"/>
              </a:buClr>
            </a:pPr>
            <a:r>
              <a:rPr lang="en-GB" sz="3100"/>
              <a:t>behaviouristic </a:t>
            </a:r>
            <a:r>
              <a:rPr lang="en-GB" sz="3100" dirty="0"/>
              <a:t>variables – based </a:t>
            </a:r>
            <a:r>
              <a:rPr lang="en-GB" sz="3100"/>
              <a:t>on c</a:t>
            </a:r>
            <a:r>
              <a:rPr lang="en-GB" sz="31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onsumer responses</a:t>
            </a:r>
            <a:r>
              <a:rPr lang="en-GB" sz="3100"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  <a:endParaRPr lang="en-GB" sz="3100" b="1" dirty="0">
              <a:solidFill>
                <a:srgbClr val="0B51A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Clr>
                <a:srgbClr val="FF0000"/>
              </a:buClr>
            </a:pPr>
            <a:r>
              <a:rPr lang="en-GB" sz="3100" dirty="0"/>
              <a:t>In most cases actual segments chosen represent a combination of bases sometimes called </a:t>
            </a:r>
            <a:r>
              <a:rPr lang="en-GB" sz="31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matrix segmentation</a:t>
            </a:r>
            <a:r>
              <a:rPr lang="en-GB" sz="310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GB" sz="31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</a:pPr>
            <a:r>
              <a:rPr lang="en-GB" sz="33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Socio-demographic</a:t>
            </a:r>
            <a:r>
              <a:rPr lang="en-GB" sz="3300"/>
              <a:t> segmentation </a:t>
            </a:r>
            <a:r>
              <a:rPr lang="en-GB" sz="3300" dirty="0"/>
              <a:t>addresses the </a:t>
            </a:r>
            <a:r>
              <a:rPr lang="en-GB" sz="3300"/>
              <a:t>question  </a:t>
            </a:r>
            <a:r>
              <a:rPr lang="en-GB" sz="3300" i="1" dirty="0"/>
              <a:t>who buys? </a:t>
            </a:r>
          </a:p>
          <a:p>
            <a:pPr>
              <a:buClr>
                <a:srgbClr val="7030A0"/>
              </a:buClr>
            </a:pPr>
            <a:r>
              <a:rPr lang="en-GB" sz="33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Geographic</a:t>
            </a:r>
            <a:r>
              <a:rPr lang="en-GB" sz="3300" b="1" i="1"/>
              <a:t> </a:t>
            </a:r>
            <a:r>
              <a:rPr lang="en-GB" sz="3300"/>
              <a:t>and variant </a:t>
            </a:r>
            <a:r>
              <a:rPr lang="en-GB" sz="33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geodemographic </a:t>
            </a:r>
            <a:r>
              <a:rPr lang="en-GB" sz="3300"/>
              <a:t>segmentation</a:t>
            </a:r>
            <a:r>
              <a:rPr lang="en-GB" sz="33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3300"/>
              <a:t>address </a:t>
            </a:r>
            <a:r>
              <a:rPr lang="en-GB" sz="3300" dirty="0"/>
              <a:t>the </a:t>
            </a:r>
            <a:r>
              <a:rPr lang="en-GB" sz="3300"/>
              <a:t>question </a:t>
            </a:r>
            <a:r>
              <a:rPr lang="en-GB" sz="3300" i="1"/>
              <a:t>where </a:t>
            </a:r>
            <a:r>
              <a:rPr lang="en-GB" sz="3300" i="1" dirty="0"/>
              <a:t>do they buy?</a:t>
            </a:r>
          </a:p>
          <a:p>
            <a:pPr>
              <a:buClr>
                <a:srgbClr val="7030A0"/>
              </a:buClr>
            </a:pPr>
            <a:r>
              <a:rPr lang="en-GB" sz="33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psychographic</a:t>
            </a:r>
            <a:r>
              <a:rPr lang="en-GB" sz="3300"/>
              <a:t> </a:t>
            </a:r>
            <a:r>
              <a:rPr lang="en-GB" sz="3300" dirty="0"/>
              <a:t>segmentation – consumers divided into groups on basis of social class, </a:t>
            </a:r>
            <a:r>
              <a:rPr lang="en-GB" sz="3300"/>
              <a:t>lifestyle and/or personality;</a:t>
            </a:r>
            <a:endParaRPr lang="en-GB" sz="3300" dirty="0"/>
          </a:p>
          <a:p>
            <a:pPr>
              <a:buClr>
                <a:srgbClr val="7030A0"/>
              </a:buClr>
            </a:pPr>
            <a:r>
              <a:rPr lang="en-GB" sz="33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Behavioural </a:t>
            </a:r>
            <a:r>
              <a:rPr lang="en-GB" sz="3300" dirty="0"/>
              <a:t>segmentation – buyers divided into groups based on knowledge, attitude, use, or response to </a:t>
            </a:r>
            <a:r>
              <a:rPr lang="en-GB" sz="3300"/>
              <a:t>a product.</a:t>
            </a:r>
            <a:endParaRPr lang="en-GB" sz="3300" dirty="0"/>
          </a:p>
          <a:p>
            <a:pPr lvl="1"/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</a:t>
            </a:r>
            <a:r>
              <a:rPr lang="en-GB"/>
              <a:t>Hospitality and </a:t>
            </a:r>
            <a:r>
              <a:rPr lang="en-GB" dirty="0"/>
              <a:t>Events</a:t>
            </a:r>
          </a:p>
        </p:txBody>
      </p:sp>
    </p:spTree>
    <p:extLst>
      <p:ext uri="{BB962C8B-B14F-4D97-AF65-F5344CB8AC3E}">
        <p14:creationId xmlns:p14="http://schemas.microsoft.com/office/powerpoint/2010/main" val="378781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Business to Business (B2B) 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20688"/>
            <a:ext cx="8712968" cy="590465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sz="41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Marketing to other businesses</a:t>
            </a:r>
          </a:p>
          <a:p>
            <a:pPr>
              <a:buClr>
                <a:srgbClr val="7030A0"/>
              </a:buClr>
            </a:pPr>
            <a:r>
              <a:rPr lang="en-GB" sz="3400"/>
              <a:t>THE organisations often market </a:t>
            </a:r>
            <a:r>
              <a:rPr lang="en-GB" sz="3400" dirty="0"/>
              <a:t>not to consumers but to other businesses – </a:t>
            </a:r>
            <a:r>
              <a:rPr lang="en-GB" sz="34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B2B marketing</a:t>
            </a:r>
            <a:r>
              <a:rPr lang="en-GB" sz="340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GB" sz="34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GB" sz="3400" b="1" dirty="0">
              <a:solidFill>
                <a:srgbClr val="0B51A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</a:pPr>
            <a:r>
              <a:rPr lang="en-GB" sz="3400" dirty="0"/>
              <a:t>B2B consumers differ in needs, </a:t>
            </a:r>
            <a:r>
              <a:rPr lang="en-GB" sz="3400"/>
              <a:t>resources and buying habits. </a:t>
            </a:r>
            <a:endParaRPr lang="en-GB" sz="3400" dirty="0"/>
          </a:p>
          <a:p>
            <a:pPr>
              <a:buClr>
                <a:srgbClr val="7030A0"/>
              </a:buClr>
            </a:pPr>
            <a:r>
              <a:rPr lang="en-GB" sz="3400" dirty="0"/>
              <a:t>B2B marketers typically segment by:</a:t>
            </a:r>
          </a:p>
          <a:p>
            <a:pPr marL="857250" lvl="1" indent="-457200">
              <a:buClr>
                <a:srgbClr val="FF0000"/>
              </a:buClr>
            </a:pPr>
            <a:r>
              <a:rPr lang="en-GB" sz="31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macro </a:t>
            </a:r>
            <a:r>
              <a:rPr lang="en-GB" sz="31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segmentation </a:t>
            </a:r>
            <a:r>
              <a:rPr lang="en-GB" sz="3100" dirty="0"/>
              <a:t>– focuses on the characteristics of the </a:t>
            </a:r>
            <a:r>
              <a:rPr lang="en-GB" sz="3100"/>
              <a:t>buying organisation;</a:t>
            </a:r>
            <a:endParaRPr lang="en-GB" sz="3100" dirty="0"/>
          </a:p>
          <a:p>
            <a:pPr marL="857250" lvl="1" indent="-457200">
              <a:buClr>
                <a:srgbClr val="FF0000"/>
              </a:buClr>
            </a:pPr>
            <a:r>
              <a:rPr lang="en-GB" sz="31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micro </a:t>
            </a:r>
            <a:r>
              <a:rPr lang="en-GB" sz="31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segmentation </a:t>
            </a:r>
            <a:r>
              <a:rPr lang="en-GB" sz="3100" dirty="0"/>
              <a:t>– focuses on characteristics of decision making within </a:t>
            </a:r>
            <a:r>
              <a:rPr lang="en-GB" sz="3100"/>
              <a:t>the macro-segment, e.g</a:t>
            </a:r>
            <a:r>
              <a:rPr lang="en-GB" sz="3100" dirty="0"/>
              <a:t>. buying </a:t>
            </a:r>
            <a:r>
              <a:rPr lang="en-GB" sz="3100"/>
              <a:t>decision criteria;</a:t>
            </a:r>
            <a:endParaRPr lang="en-GB" sz="3100" dirty="0"/>
          </a:p>
          <a:p>
            <a:pPr marL="457200" indent="-457200">
              <a:buClr>
                <a:srgbClr val="7030A0"/>
              </a:buClr>
            </a:pPr>
            <a:r>
              <a:rPr lang="en-GB" sz="34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reverse </a:t>
            </a:r>
            <a:r>
              <a:rPr lang="en-GB" sz="34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segmentation </a:t>
            </a:r>
            <a:r>
              <a:rPr lang="en-GB" sz="3400"/>
              <a:t>– Customers </a:t>
            </a:r>
            <a:r>
              <a:rPr lang="en-GB" sz="3400" dirty="0"/>
              <a:t>select suppliers that meet particular </a:t>
            </a:r>
            <a:r>
              <a:rPr lang="en-GB" sz="3400"/>
              <a:t>specified criteria, e.g</a:t>
            </a:r>
            <a:r>
              <a:rPr lang="en-GB" sz="3400" dirty="0"/>
              <a:t>. </a:t>
            </a:r>
            <a:r>
              <a:rPr lang="en-GB" sz="3400"/>
              <a:t>quality and price.</a:t>
            </a:r>
            <a:endParaRPr lang="en-GB" sz="3400" dirty="0"/>
          </a:p>
          <a:p>
            <a:pPr marL="857250" lvl="1" indent="-457200">
              <a:buClr>
                <a:srgbClr val="FF0000"/>
              </a:buClr>
            </a:pPr>
            <a:r>
              <a:rPr lang="en-GB" sz="3100" dirty="0"/>
              <a:t>A supplier able to exhibit appropriate reverse segmentation criteria is more attractive </a:t>
            </a:r>
            <a:r>
              <a:rPr lang="en-GB" sz="3100"/>
              <a:t>to buyers.</a:t>
            </a:r>
            <a:endParaRPr lang="en-GB" sz="3100" dirty="0"/>
          </a:p>
          <a:p>
            <a:pPr marL="857250" lvl="1" indent="-457200">
              <a:buClr>
                <a:srgbClr val="FF0000"/>
              </a:buClr>
            </a:pPr>
            <a:r>
              <a:rPr lang="en-GB" sz="3100"/>
              <a:t>partly </a:t>
            </a:r>
            <a:r>
              <a:rPr lang="en-GB" sz="3100" dirty="0"/>
              <a:t>because they demonstrate greater understanding of </a:t>
            </a:r>
            <a:r>
              <a:rPr lang="en-GB" sz="3100"/>
              <a:t>customer needs.</a:t>
            </a:r>
            <a:endParaRPr lang="en-GB" sz="3100" dirty="0"/>
          </a:p>
          <a:p>
            <a:pPr marL="857250" lvl="1" indent="-457200">
              <a:buClr>
                <a:srgbClr val="FF0000"/>
              </a:buClr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</a:t>
            </a:r>
            <a:r>
              <a:rPr lang="en-GB"/>
              <a:t>Hospitality and </a:t>
            </a:r>
            <a:r>
              <a:rPr lang="en-GB" dirty="0"/>
              <a:t>Events</a:t>
            </a:r>
          </a:p>
        </p:txBody>
      </p:sp>
    </p:spTree>
    <p:extLst>
      <p:ext uri="{BB962C8B-B14F-4D97-AF65-F5344CB8AC3E}">
        <p14:creationId xmlns:p14="http://schemas.microsoft.com/office/powerpoint/2010/main" val="378881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GB" sz="3600" dirty="0">
                <a:solidFill>
                  <a:srgbClr val="0B51A1"/>
                </a:solidFill>
              </a:rPr>
              <a:t/>
            </a:r>
            <a:br>
              <a:rPr lang="en-GB" sz="3600" dirty="0">
                <a:solidFill>
                  <a:srgbClr val="0B51A1"/>
                </a:solidFill>
              </a:rPr>
            </a:br>
            <a:r>
              <a:rPr lang="en-GB" sz="3600" dirty="0">
                <a:solidFill>
                  <a:srgbClr val="0B51A1"/>
                </a:solidFill>
              </a:rPr>
              <a:t>Targeting</a:t>
            </a:r>
            <a:r>
              <a:rPr lang="en-GB" sz="3200" dirty="0"/>
              <a:t> </a:t>
            </a:r>
            <a:r>
              <a:rPr lang="en-GB" sz="3600" dirty="0">
                <a:solidFill>
                  <a:srgbClr val="0B51A1"/>
                </a:solidFill>
              </a:rPr>
              <a:t> </a:t>
            </a:r>
            <a:br>
              <a:rPr lang="en-GB" sz="3600" dirty="0">
                <a:solidFill>
                  <a:srgbClr val="0B51A1"/>
                </a:solidFill>
              </a:rPr>
            </a:br>
            <a:endParaRPr lang="en-GB" sz="3200" dirty="0">
              <a:solidFill>
                <a:srgbClr val="0B51A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712968" cy="547260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alt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Choose most attractive segments</a:t>
            </a:r>
          </a:p>
          <a:p>
            <a:r>
              <a:rPr lang="en-GB" sz="2800"/>
              <a:t>When the possible </a:t>
            </a:r>
            <a:r>
              <a:rPr lang="en-GB" sz="2800" dirty="0"/>
              <a:t>range of segments has </a:t>
            </a:r>
            <a:r>
              <a:rPr lang="en-GB" sz="2800"/>
              <a:t>been identified, THE organisations </a:t>
            </a:r>
            <a:r>
              <a:rPr lang="en-GB" sz="2800" dirty="0"/>
              <a:t>then decide which segments </a:t>
            </a:r>
            <a:r>
              <a:rPr lang="en-GB" sz="2800"/>
              <a:t>to target.</a:t>
            </a:r>
            <a:endParaRPr lang="en-GB" sz="2800" dirty="0"/>
          </a:p>
          <a:p>
            <a:pPr>
              <a:buClr>
                <a:srgbClr val="7030A0"/>
              </a:buClr>
            </a:pPr>
            <a:r>
              <a:rPr lang="en-GB" sz="2800" dirty="0"/>
              <a:t>Each segment should reflect a number of </a:t>
            </a:r>
            <a:r>
              <a:rPr lang="en-GB" sz="2800"/>
              <a:t>important characteristics</a:t>
            </a:r>
            <a:r>
              <a:rPr lang="en-GB" sz="2800" dirty="0"/>
              <a:t>.</a:t>
            </a:r>
          </a:p>
          <a:p>
            <a:pPr lvl="1">
              <a:buClr>
                <a:srgbClr val="FF0000"/>
              </a:buClr>
            </a:pPr>
            <a:r>
              <a:rPr lang="en-GB" sz="26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market size and </a:t>
            </a:r>
            <a:r>
              <a:rPr lang="en-GB" sz="26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market growth </a:t>
            </a:r>
            <a:r>
              <a:rPr lang="en-GB" sz="2400" dirty="0"/>
              <a:t>– Each segment should be large enough, </a:t>
            </a:r>
            <a:r>
              <a:rPr lang="en-GB" sz="2400"/>
              <a:t>or demonstrate growth potential.</a:t>
            </a:r>
            <a:endParaRPr lang="en-GB" sz="2400" dirty="0"/>
          </a:p>
          <a:p>
            <a:pPr lvl="1">
              <a:buClr>
                <a:srgbClr val="FF0000"/>
              </a:buClr>
            </a:pPr>
            <a:r>
              <a:rPr lang="en-GB" sz="26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accessibility</a:t>
            </a:r>
            <a:r>
              <a:rPr lang="en-GB" sz="2400"/>
              <a:t> – Each </a:t>
            </a:r>
            <a:r>
              <a:rPr lang="en-GB" sz="2400" dirty="0"/>
              <a:t>segment should be capable of </a:t>
            </a:r>
            <a:r>
              <a:rPr lang="en-GB" sz="2400"/>
              <a:t>being reached, </a:t>
            </a:r>
            <a:r>
              <a:rPr lang="en-GB" sz="2400" dirty="0"/>
              <a:t>i.e</a:t>
            </a:r>
            <a:r>
              <a:rPr lang="en-GB" sz="2400"/>
              <a:t>. reachable.</a:t>
            </a:r>
            <a:endParaRPr lang="en-GB" sz="2400" dirty="0"/>
          </a:p>
          <a:p>
            <a:pPr lvl="1">
              <a:buClr>
                <a:srgbClr val="FF0000"/>
              </a:buClr>
            </a:pPr>
            <a:r>
              <a:rPr lang="en-GB" sz="26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measurability</a:t>
            </a:r>
            <a:r>
              <a:rPr lang="en-GB" sz="2400"/>
              <a:t> </a:t>
            </a:r>
            <a:r>
              <a:rPr lang="en-GB" sz="2400" dirty="0"/>
              <a:t>– Each segment should </a:t>
            </a:r>
            <a:r>
              <a:rPr lang="en-GB" sz="2400"/>
              <a:t>be measurable.</a:t>
            </a:r>
            <a:endParaRPr lang="en-GB" sz="2400" dirty="0"/>
          </a:p>
          <a:p>
            <a:pPr lvl="1">
              <a:buClr>
                <a:srgbClr val="FF0000"/>
              </a:buClr>
            </a:pPr>
            <a:r>
              <a:rPr lang="en-GB" sz="26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actionability </a:t>
            </a:r>
            <a:r>
              <a:rPr lang="en-GB" sz="2400" dirty="0"/>
              <a:t>– Each segment should capable of </a:t>
            </a:r>
            <a:r>
              <a:rPr lang="en-GB" sz="2400"/>
              <a:t>being actionable.</a:t>
            </a:r>
            <a:endParaRPr lang="en-GB" alt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</a:t>
            </a:r>
            <a:r>
              <a:rPr lang="en-GB"/>
              <a:t>Hospitality and </a:t>
            </a:r>
            <a:r>
              <a:rPr lang="en-GB" dirty="0"/>
              <a:t>Events</a:t>
            </a:r>
          </a:p>
        </p:txBody>
      </p:sp>
    </p:spTree>
    <p:extLst>
      <p:ext uri="{BB962C8B-B14F-4D97-AF65-F5344CB8AC3E}">
        <p14:creationId xmlns:p14="http://schemas.microsoft.com/office/powerpoint/2010/main" val="63300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7944"/>
            <a:ext cx="8229600" cy="576064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Positioning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568952" cy="5976664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buClr>
                <a:srgbClr val="7030A0"/>
              </a:buClr>
              <a:buNone/>
            </a:pPr>
            <a:r>
              <a:rPr lang="en-GB" sz="35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Perceived product attributes</a:t>
            </a:r>
          </a:p>
          <a:p>
            <a:r>
              <a:rPr lang="en-GB" sz="28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product </a:t>
            </a:r>
            <a:r>
              <a:rPr lang="en-GB" sz="28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positioning </a:t>
            </a:r>
            <a:r>
              <a:rPr lang="en-GB" sz="2800" dirty="0"/>
              <a:t>is the way in which a product or a brand is perceived in relation to:</a:t>
            </a:r>
          </a:p>
          <a:p>
            <a:pPr lvl="1">
              <a:buClr>
                <a:srgbClr val="FF0000"/>
              </a:buClr>
            </a:pPr>
            <a:r>
              <a:rPr lang="en-GB" sz="2600"/>
              <a:t>the </a:t>
            </a:r>
            <a:r>
              <a:rPr lang="en-GB" sz="2600" dirty="0"/>
              <a:t>preferences of </a:t>
            </a:r>
            <a:r>
              <a:rPr lang="en-GB" sz="2600"/>
              <a:t>identified segments;</a:t>
            </a:r>
            <a:endParaRPr lang="en-GB" sz="2600" dirty="0"/>
          </a:p>
          <a:p>
            <a:pPr lvl="1">
              <a:buClr>
                <a:srgbClr val="FF0000"/>
              </a:buClr>
            </a:pPr>
            <a:r>
              <a:rPr lang="en-GB" sz="2600"/>
              <a:t>competitors’ products;</a:t>
            </a:r>
            <a:endParaRPr lang="en-GB" sz="2600" dirty="0"/>
          </a:p>
          <a:p>
            <a:pPr>
              <a:buClr>
                <a:srgbClr val="7030A0"/>
              </a:buClr>
            </a:pPr>
            <a:r>
              <a:rPr lang="en-GB" sz="2800"/>
              <a:t>The perceptual </a:t>
            </a:r>
            <a:r>
              <a:rPr lang="en-GB" sz="2800" dirty="0"/>
              <a:t>image a consumer </a:t>
            </a:r>
            <a:r>
              <a:rPr lang="en-GB" sz="2800"/>
              <a:t>holds of an organisation </a:t>
            </a:r>
            <a:r>
              <a:rPr lang="en-GB" sz="2800" dirty="0"/>
              <a:t>or product </a:t>
            </a:r>
            <a:r>
              <a:rPr lang="en-GB" sz="2800"/>
              <a:t>is important.</a:t>
            </a:r>
            <a:endParaRPr lang="en-GB" sz="2800" dirty="0"/>
          </a:p>
          <a:p>
            <a:pPr lvl="1">
              <a:buClr>
                <a:srgbClr val="FF0000"/>
              </a:buClr>
            </a:pPr>
            <a:r>
              <a:rPr lang="en-GB" sz="2600"/>
              <a:t>A positive </a:t>
            </a:r>
            <a:r>
              <a:rPr lang="en-GB" sz="2600" dirty="0"/>
              <a:t>image can lead to the consumer </a:t>
            </a:r>
            <a:r>
              <a:rPr lang="en-GB" sz="2600"/>
              <a:t>purchasing products. </a:t>
            </a:r>
            <a:endParaRPr lang="en-GB" sz="2600" dirty="0"/>
          </a:p>
          <a:p>
            <a:pPr lvl="1">
              <a:buClr>
                <a:srgbClr val="FF0000"/>
              </a:buClr>
            </a:pPr>
            <a:r>
              <a:rPr lang="en-GB" sz="2600"/>
              <a:t>A negative </a:t>
            </a:r>
            <a:r>
              <a:rPr lang="en-GB" sz="2600" dirty="0"/>
              <a:t>image results in consumers </a:t>
            </a:r>
            <a:r>
              <a:rPr lang="en-GB" sz="2600"/>
              <a:t>looking elsewhere.</a:t>
            </a:r>
            <a:endParaRPr lang="en-GB" sz="2600" dirty="0"/>
          </a:p>
          <a:p>
            <a:pPr>
              <a:buClr>
                <a:srgbClr val="7030A0"/>
              </a:buClr>
            </a:pPr>
            <a:r>
              <a:rPr lang="en-GB" sz="2800" dirty="0"/>
              <a:t>THE </a:t>
            </a:r>
            <a:r>
              <a:rPr lang="en-GB" sz="2800"/>
              <a:t>strategists and </a:t>
            </a:r>
            <a:r>
              <a:rPr lang="en-GB" sz="2800" dirty="0"/>
              <a:t>marketers must try to </a:t>
            </a:r>
            <a:r>
              <a:rPr lang="en-GB" sz="2800"/>
              <a:t>match:</a:t>
            </a:r>
            <a:endParaRPr lang="en-GB" sz="2800" dirty="0"/>
          </a:p>
          <a:p>
            <a:pPr lvl="1">
              <a:buClr>
                <a:srgbClr val="FF0000"/>
              </a:buClr>
            </a:pPr>
            <a:r>
              <a:rPr lang="en-GB" sz="2600"/>
              <a:t>the </a:t>
            </a:r>
            <a:r>
              <a:rPr lang="en-GB" sz="2600" dirty="0"/>
              <a:t>attributes of their </a:t>
            </a:r>
            <a:r>
              <a:rPr lang="en-GB" sz="2600"/>
              <a:t>product and </a:t>
            </a:r>
            <a:r>
              <a:rPr lang="en-GB" sz="2600" dirty="0"/>
              <a:t>buyers’ perceptions of </a:t>
            </a:r>
            <a:r>
              <a:rPr lang="en-GB" sz="2600"/>
              <a:t>those attributes; </a:t>
            </a:r>
            <a:r>
              <a:rPr lang="en-GB" sz="2600" dirty="0"/>
              <a:t>with the </a:t>
            </a:r>
          </a:p>
          <a:p>
            <a:pPr lvl="1">
              <a:buClr>
                <a:srgbClr val="FF0000"/>
              </a:buClr>
            </a:pPr>
            <a:r>
              <a:rPr lang="en-GB" sz="2600"/>
              <a:t>needs and </a:t>
            </a:r>
            <a:r>
              <a:rPr lang="en-GB" sz="2600" dirty="0"/>
              <a:t>priorities of customers in </a:t>
            </a:r>
            <a:r>
              <a:rPr lang="en-GB" sz="2600"/>
              <a:t>that segment.</a:t>
            </a:r>
            <a:endParaRPr lang="en-GB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</a:t>
            </a:r>
            <a:r>
              <a:rPr lang="en-GB"/>
              <a:t>Hospitality and </a:t>
            </a:r>
            <a:r>
              <a:rPr lang="en-GB" dirty="0"/>
              <a:t>Events</a:t>
            </a:r>
          </a:p>
        </p:txBody>
      </p:sp>
    </p:spTree>
    <p:extLst>
      <p:ext uri="{BB962C8B-B14F-4D97-AF65-F5344CB8AC3E}">
        <p14:creationId xmlns:p14="http://schemas.microsoft.com/office/powerpoint/2010/main" val="146036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432048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The Services Marketing Mix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024" y="476672"/>
            <a:ext cx="8784976" cy="64155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Detailed decisions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</a:t>
            </a:r>
            <a:r>
              <a:rPr lang="en-GB"/>
              <a:t>Hospitality and </a:t>
            </a:r>
            <a:r>
              <a:rPr lang="en-GB" dirty="0"/>
              <a:t>Events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568952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204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48072"/>
          </a:xfrm>
        </p:spPr>
        <p:txBody>
          <a:bodyPr>
            <a:normAutofit/>
          </a:bodyPr>
          <a:lstStyle/>
          <a:p>
            <a:r>
              <a:rPr lang="en-GB" sz="3200">
                <a:solidFill>
                  <a:srgbClr val="0B51A1"/>
                </a:solidFill>
              </a:rPr>
              <a:t>Defining and Understanding Products</a:t>
            </a:r>
            <a:endParaRPr lang="en-GB" sz="3200" dirty="0">
              <a:solidFill>
                <a:srgbClr val="0B51A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20688"/>
            <a:ext cx="8712968" cy="576064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Differing perspectives</a:t>
            </a:r>
          </a:p>
          <a:p>
            <a:pPr marL="457200" indent="-457200">
              <a:buClr>
                <a:srgbClr val="7030A0"/>
              </a:buClr>
            </a:pPr>
            <a:r>
              <a:rPr lang="en-GB" sz="30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product</a:t>
            </a:r>
            <a:r>
              <a:rPr lang="en-GB" sz="3000"/>
              <a:t> – anything </a:t>
            </a:r>
            <a:r>
              <a:rPr lang="en-GB" sz="3000" dirty="0"/>
              <a:t>that can be offered to a market for that might satisfy a want or </a:t>
            </a:r>
            <a:r>
              <a:rPr lang="en-GB" sz="3000"/>
              <a:t>a need;</a:t>
            </a:r>
            <a:endParaRPr lang="en-GB" sz="3000" dirty="0"/>
          </a:p>
          <a:p>
            <a:pPr>
              <a:buClr>
                <a:srgbClr val="7030A0"/>
              </a:buClr>
            </a:pPr>
            <a:r>
              <a:rPr lang="en-GB" sz="3000" dirty="0"/>
              <a:t>THE products – include all elements of </a:t>
            </a:r>
            <a:r>
              <a:rPr lang="en-GB" sz="3000"/>
              <a:t>the experience;</a:t>
            </a:r>
            <a:endParaRPr lang="en-GB" sz="3000" dirty="0"/>
          </a:p>
          <a:p>
            <a:pPr>
              <a:buClr>
                <a:srgbClr val="7030A0"/>
              </a:buClr>
            </a:pPr>
            <a:r>
              <a:rPr lang="en-GB" sz="3000"/>
              <a:t>consider </a:t>
            </a:r>
            <a:r>
              <a:rPr lang="en-GB" sz="3000" dirty="0"/>
              <a:t>how product features might </a:t>
            </a:r>
            <a:r>
              <a:rPr lang="en-GB" sz="3000"/>
              <a:t>be enhanced;</a:t>
            </a:r>
            <a:endParaRPr lang="en-GB" sz="3000" dirty="0"/>
          </a:p>
          <a:p>
            <a:pPr lvl="1">
              <a:buClr>
                <a:srgbClr val="FF0000"/>
              </a:buClr>
            </a:pPr>
            <a:r>
              <a:rPr lang="en-GB" sz="2600"/>
              <a:t>in </a:t>
            </a:r>
            <a:r>
              <a:rPr lang="en-GB" sz="2600" dirty="0"/>
              <a:t>a way that is valued </a:t>
            </a:r>
            <a:r>
              <a:rPr lang="en-GB" sz="2600"/>
              <a:t>by customers;</a:t>
            </a:r>
            <a:endParaRPr lang="en-GB" sz="2600" dirty="0"/>
          </a:p>
          <a:p>
            <a:pPr>
              <a:buClr>
                <a:srgbClr val="7030A0"/>
              </a:buClr>
            </a:pPr>
            <a:r>
              <a:rPr lang="en-GB" sz="3000"/>
              <a:t>To </a:t>
            </a:r>
            <a:r>
              <a:rPr lang="en-GB" sz="3000" dirty="0"/>
              <a:t>do </a:t>
            </a:r>
            <a:r>
              <a:rPr lang="en-GB" sz="3000"/>
              <a:t>this products can be considered </a:t>
            </a:r>
            <a:r>
              <a:rPr lang="en-GB" sz="3000" dirty="0"/>
              <a:t>at a number </a:t>
            </a:r>
            <a:r>
              <a:rPr lang="en-GB" sz="3000"/>
              <a:t>of levels.</a:t>
            </a:r>
            <a:endParaRPr lang="en-GB" sz="2800" dirty="0"/>
          </a:p>
          <a:p>
            <a:pPr lvl="1">
              <a:buClr>
                <a:srgbClr val="FF0000"/>
              </a:buClr>
            </a:pPr>
            <a:r>
              <a:rPr lang="en-GB" sz="26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core </a:t>
            </a:r>
            <a:r>
              <a:rPr lang="en-GB" sz="26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product </a:t>
            </a:r>
            <a:r>
              <a:rPr lang="en-GB" sz="2600" dirty="0"/>
              <a:t>–main benefit which the </a:t>
            </a:r>
            <a:r>
              <a:rPr lang="en-GB" sz="2600"/>
              <a:t>customers gain;</a:t>
            </a:r>
            <a:endParaRPr lang="en-GB" sz="2600" dirty="0"/>
          </a:p>
          <a:p>
            <a:pPr lvl="1">
              <a:buClr>
                <a:srgbClr val="FF0000"/>
              </a:buClr>
            </a:pPr>
            <a:r>
              <a:rPr lang="en-GB" sz="26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generic product </a:t>
            </a:r>
            <a:r>
              <a:rPr lang="en-GB" sz="2600"/>
              <a:t>– basic version of the product; </a:t>
            </a:r>
          </a:p>
          <a:p>
            <a:pPr lvl="1">
              <a:buClr>
                <a:srgbClr val="FF0000"/>
              </a:buClr>
            </a:pPr>
            <a:r>
              <a:rPr lang="en-GB" sz="26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expected product </a:t>
            </a:r>
            <a:r>
              <a:rPr lang="en-GB" sz="2600"/>
              <a:t>– a set of attributes buyers normally expect; </a:t>
            </a:r>
          </a:p>
          <a:p>
            <a:pPr lvl="1">
              <a:buClr>
                <a:srgbClr val="FF0000"/>
              </a:buClr>
            </a:pPr>
            <a:r>
              <a:rPr lang="en-GB" sz="26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augmented product </a:t>
            </a:r>
            <a:r>
              <a:rPr lang="en-GB" sz="2600"/>
              <a:t>– goes beyond customers’ expectations;</a:t>
            </a:r>
          </a:p>
          <a:p>
            <a:pPr lvl="1">
              <a:buClr>
                <a:srgbClr val="FF0000"/>
              </a:buClr>
            </a:pPr>
            <a:r>
              <a:rPr lang="en-GB" sz="26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potential product </a:t>
            </a:r>
            <a:r>
              <a:rPr lang="en-GB" sz="2600"/>
              <a:t>– includes all enhancements the product might ultimately undergo.</a:t>
            </a:r>
            <a:endParaRPr lang="en-GB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</a:t>
            </a:r>
            <a:r>
              <a:rPr lang="en-GB"/>
              <a:t>Hospitality and </a:t>
            </a:r>
            <a:r>
              <a:rPr lang="en-GB" dirty="0"/>
              <a:t>Events</a:t>
            </a:r>
          </a:p>
        </p:txBody>
      </p:sp>
    </p:spTree>
    <p:extLst>
      <p:ext uri="{BB962C8B-B14F-4D97-AF65-F5344CB8AC3E}">
        <p14:creationId xmlns:p14="http://schemas.microsoft.com/office/powerpoint/2010/main" val="330557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634082"/>
          </a:xfrm>
        </p:spPr>
        <p:txBody>
          <a:bodyPr>
            <a:noAutofit/>
          </a:bodyPr>
          <a:lstStyle/>
          <a:p>
            <a:r>
              <a:rPr lang="en-GB" sz="3200">
                <a:solidFill>
                  <a:srgbClr val="0B51A1"/>
                </a:solidFill>
              </a:rPr>
              <a:t>The Product Life Cycle (</a:t>
            </a:r>
            <a:r>
              <a:rPr lang="en-GB" sz="3200" dirty="0">
                <a:solidFill>
                  <a:srgbClr val="0B51A1"/>
                </a:solidFill>
              </a:rPr>
              <a:t>PLC)</a:t>
            </a:r>
            <a:br>
              <a:rPr lang="en-GB" sz="3200" dirty="0">
                <a:solidFill>
                  <a:srgbClr val="0B51A1"/>
                </a:solidFill>
              </a:rPr>
            </a:br>
            <a:endParaRPr lang="en-GB" sz="3200" dirty="0">
              <a:solidFill>
                <a:srgbClr val="0B51A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2648"/>
          </a:xfrm>
        </p:spPr>
        <p:txBody>
          <a:bodyPr>
            <a:normAutofit fontScale="92500" lnSpcReduction="10000"/>
          </a:bodyPr>
          <a:lstStyle/>
          <a:p>
            <a:pPr algn="ctr">
              <a:buFont typeface="Monotype Sorts" pitchFamily="2" charset="2"/>
              <a:buNone/>
            </a:pPr>
            <a:r>
              <a:rPr lang="en-GB" altLang="en-US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Widely used model</a:t>
            </a:r>
          </a:p>
          <a:p>
            <a:pPr>
              <a:buClr>
                <a:srgbClr val="7030A0"/>
              </a:buClr>
            </a:pPr>
            <a:r>
              <a:rPr lang="en-GB" altLang="en-US" sz="2800"/>
              <a:t>four </a:t>
            </a:r>
            <a:r>
              <a:rPr lang="en-GB" altLang="en-US" sz="2800" dirty="0"/>
              <a:t>phase model:</a:t>
            </a:r>
          </a:p>
          <a:p>
            <a:pPr lvl="1">
              <a:buClr>
                <a:srgbClr val="FF0000"/>
              </a:buClr>
            </a:pPr>
            <a:r>
              <a:rPr lang="en-GB" altLang="en-US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introductory</a:t>
            </a:r>
            <a:r>
              <a:rPr lang="en-GB" altLang="en-US" i="1"/>
              <a:t> </a:t>
            </a:r>
            <a:r>
              <a:rPr lang="en-GB"/>
              <a:t>–</a:t>
            </a:r>
            <a:r>
              <a:rPr lang="en-GB" altLang="en-US"/>
              <a:t> sales low as demand increases;</a:t>
            </a:r>
            <a:endParaRPr lang="en-GB" altLang="en-US" i="1"/>
          </a:p>
          <a:p>
            <a:pPr lvl="1">
              <a:buClr>
                <a:srgbClr val="FF0000"/>
              </a:buClr>
            </a:pPr>
            <a:r>
              <a:rPr lang="en-GB" altLang="en-US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growth</a:t>
            </a:r>
            <a:r>
              <a:rPr lang="en-GB" altLang="en-US" i="1"/>
              <a:t> </a:t>
            </a:r>
            <a:r>
              <a:rPr lang="en-GB"/>
              <a:t>–</a:t>
            </a:r>
            <a:r>
              <a:rPr lang="en-GB" altLang="en-US" i="1"/>
              <a:t> </a:t>
            </a:r>
            <a:r>
              <a:rPr lang="en-GB" altLang="en-US"/>
              <a:t>increasing penetration of product and repeat sales lead to sales growth;</a:t>
            </a:r>
            <a:endParaRPr lang="en-GB" altLang="en-US" i="1"/>
          </a:p>
          <a:p>
            <a:pPr lvl="1">
              <a:buClr>
                <a:srgbClr val="FF0000"/>
              </a:buClr>
            </a:pPr>
            <a:r>
              <a:rPr lang="en-GB" altLang="en-US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maturity</a:t>
            </a:r>
            <a:r>
              <a:rPr lang="en-GB" altLang="en-US"/>
              <a:t> </a:t>
            </a:r>
            <a:r>
              <a:rPr lang="en-GB"/>
              <a:t>–</a:t>
            </a:r>
            <a:r>
              <a:rPr lang="en-GB" altLang="en-US"/>
              <a:t> rate of growth slows and levels off;</a:t>
            </a:r>
          </a:p>
          <a:p>
            <a:pPr lvl="1">
              <a:buClr>
                <a:srgbClr val="FF0000"/>
              </a:buClr>
            </a:pPr>
            <a:r>
              <a:rPr lang="en-GB" altLang="en-US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decline</a:t>
            </a:r>
            <a:r>
              <a:rPr lang="en-GB" altLang="en-US" i="1"/>
              <a:t> </a:t>
            </a:r>
            <a:r>
              <a:rPr lang="en-GB"/>
              <a:t>–</a:t>
            </a:r>
            <a:r>
              <a:rPr lang="en-GB" altLang="en-US"/>
              <a:t> new more innovative products reach the market and decline sets in;</a:t>
            </a:r>
            <a:endParaRPr lang="en-GB" altLang="en-US" dirty="0"/>
          </a:p>
          <a:p>
            <a:pPr marL="342900" lvl="1" indent="-34290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altLang="en-US" sz="3000"/>
              <a:t>usefulness</a:t>
            </a:r>
            <a:r>
              <a:rPr lang="en-GB" altLang="en-US" sz="3000" dirty="0"/>
              <a:t>:</a:t>
            </a:r>
          </a:p>
          <a:p>
            <a:pPr lvl="1">
              <a:buClr>
                <a:srgbClr val="FF0000"/>
              </a:buClr>
            </a:pPr>
            <a:r>
              <a:rPr lang="en-GB" altLang="en-US"/>
              <a:t>can be applied to most products;</a:t>
            </a:r>
          </a:p>
          <a:p>
            <a:pPr lvl="1">
              <a:buClr>
                <a:srgbClr val="FF0000"/>
              </a:buClr>
            </a:pPr>
            <a:r>
              <a:rPr lang="en-GB" altLang="en-US"/>
              <a:t>gives insights into behaviour of products;</a:t>
            </a:r>
          </a:p>
          <a:p>
            <a:pPr lvl="1">
              <a:buClr>
                <a:srgbClr val="FF0000"/>
              </a:buClr>
            </a:pPr>
            <a:r>
              <a:rPr lang="en-GB" altLang="en-US"/>
              <a:t>simple, easily understood and widely used;</a:t>
            </a:r>
          </a:p>
          <a:p>
            <a:pPr lvl="1">
              <a:buClr>
                <a:srgbClr val="FF0000"/>
              </a:buClr>
            </a:pPr>
            <a:r>
              <a:rPr lang="en-GB" altLang="en-US"/>
              <a:t>important strategic implications.</a:t>
            </a:r>
            <a:endParaRPr lang="en-GB" altLang="en-US" dirty="0"/>
          </a:p>
          <a:p>
            <a:pPr marL="342900" lvl="1" indent="-342900">
              <a:buClr>
                <a:srgbClr val="7030A0"/>
              </a:buClr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>
              <a:buClr>
                <a:srgbClr val="FF0000"/>
              </a:buClr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Strategic Management for Tourism Hospitality and Events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23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GB" sz="3600" dirty="0">
                <a:solidFill>
                  <a:srgbClr val="0B51A1"/>
                </a:solidFill>
              </a:rPr>
              <a:t/>
            </a:r>
            <a:br>
              <a:rPr lang="en-GB" sz="3600" dirty="0">
                <a:solidFill>
                  <a:srgbClr val="0B51A1"/>
                </a:solidFill>
              </a:rPr>
            </a:br>
            <a:r>
              <a:rPr lang="en-GB" sz="3600">
                <a:solidFill>
                  <a:srgbClr val="0B51A1"/>
                </a:solidFill>
              </a:rPr>
              <a:t>The Determinants of Culture </a:t>
            </a:r>
            <a:r>
              <a:rPr lang="en-GB" sz="3600" dirty="0">
                <a:solidFill>
                  <a:srgbClr val="0B51A1"/>
                </a:solidFill>
              </a:rPr>
              <a:t> </a:t>
            </a:r>
            <a:br>
              <a:rPr lang="en-GB" sz="3600" dirty="0">
                <a:solidFill>
                  <a:srgbClr val="0B51A1"/>
                </a:solidFill>
              </a:rPr>
            </a:br>
            <a:endParaRPr lang="en-GB" sz="3200" dirty="0">
              <a:solidFill>
                <a:srgbClr val="0B51A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57232"/>
            <a:ext cx="8533456" cy="5472608"/>
          </a:xfrm>
        </p:spPr>
        <p:txBody>
          <a:bodyPr>
            <a:normAutofit fontScale="25000" lnSpcReduction="20000"/>
          </a:bodyPr>
          <a:lstStyle/>
          <a:p>
            <a:pPr marL="457200" lvl="1" indent="0" algn="ctr">
              <a:buClr>
                <a:srgbClr val="7030A0"/>
              </a:buClr>
              <a:buNone/>
            </a:pPr>
            <a:r>
              <a:rPr lang="en-GB" sz="12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Many possible influences </a:t>
            </a:r>
          </a:p>
          <a:p>
            <a:pPr lvl="0">
              <a:buClr>
                <a:srgbClr val="7030A0"/>
              </a:buClr>
            </a:pPr>
            <a:r>
              <a:rPr lang="en-GB" sz="10400" dirty="0"/>
              <a:t>philosophy of the organisation’s founders, especially if it is relatively young;</a:t>
            </a:r>
          </a:p>
          <a:p>
            <a:pPr lvl="0">
              <a:buClr>
                <a:srgbClr val="7030A0"/>
              </a:buClr>
            </a:pPr>
            <a:r>
              <a:rPr lang="en-GB" sz="10400" dirty="0"/>
              <a:t>nature of activities and character of industry it competes in;</a:t>
            </a:r>
          </a:p>
          <a:p>
            <a:pPr lvl="0">
              <a:buClr>
                <a:srgbClr val="7030A0"/>
              </a:buClr>
            </a:pPr>
            <a:r>
              <a:rPr lang="en-GB" sz="10400" dirty="0"/>
              <a:t>nature of the interpersonal relationships and the nature of industrial or employee relationships;</a:t>
            </a:r>
          </a:p>
          <a:p>
            <a:pPr lvl="0">
              <a:buClr>
                <a:srgbClr val="7030A0"/>
              </a:buClr>
            </a:pPr>
            <a:r>
              <a:rPr lang="en-GB" sz="10400" dirty="0"/>
              <a:t>management style adopted and types of control mechanism, e.g. existent management style is autocratic or democratic;</a:t>
            </a:r>
          </a:p>
          <a:p>
            <a:pPr lvl="0">
              <a:buClr>
                <a:srgbClr val="7030A0"/>
              </a:buClr>
            </a:pPr>
            <a:r>
              <a:rPr lang="en-GB" sz="10400" dirty="0"/>
              <a:t>national or regional character of areas where organisation’s activities are located. in turn, this can affect the power distance, which also influences culture;</a:t>
            </a:r>
          </a:p>
          <a:p>
            <a:pPr lvl="0">
              <a:buClr>
                <a:srgbClr val="7030A0"/>
              </a:buClr>
            </a:pPr>
            <a:r>
              <a:rPr lang="en-GB" sz="10400" dirty="0"/>
              <a:t>structure of organisation, particularly its ‘height’ and ‘width’;</a:t>
            </a:r>
          </a:p>
          <a:p>
            <a:pPr lvl="0">
              <a:buClr>
                <a:srgbClr val="7030A0"/>
              </a:buClr>
            </a:pPr>
            <a:r>
              <a:rPr lang="en-GB" sz="10400" dirty="0"/>
              <a:t>dependency on technology and the type of technology employed.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29537106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PLC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5361459"/>
          </a:xfrm>
        </p:spPr>
        <p:txBody>
          <a:bodyPr/>
          <a:lstStyle/>
          <a:p>
            <a:pPr marL="0" indent="0" algn="ctr">
              <a:buNone/>
            </a:pPr>
            <a:r>
              <a:rPr lang="en-GB" alt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Strategic implications</a:t>
            </a:r>
          </a:p>
          <a:p>
            <a:pPr>
              <a:buClr>
                <a:srgbClr val="7030A0"/>
              </a:buClr>
              <a:defRPr/>
            </a:pPr>
            <a:r>
              <a:rPr lang="en-GB" altLang="en-US" sz="2800"/>
              <a:t>focuses </a:t>
            </a:r>
            <a:r>
              <a:rPr lang="en-GB" altLang="en-US" sz="2800" dirty="0"/>
              <a:t>management attention on likely future sales pattern if no </a:t>
            </a:r>
            <a:r>
              <a:rPr lang="en-GB" altLang="en-US" sz="2800"/>
              <a:t>action taken;</a:t>
            </a:r>
            <a:endParaRPr lang="en-GB" altLang="en-US" sz="2800" dirty="0"/>
          </a:p>
          <a:p>
            <a:pPr>
              <a:buClr>
                <a:srgbClr val="7030A0"/>
              </a:buClr>
              <a:defRPr/>
            </a:pPr>
            <a:r>
              <a:rPr lang="en-GB" altLang="en-US" sz="2800" dirty="0"/>
              <a:t>Strategic action can extend length of the </a:t>
            </a:r>
            <a:r>
              <a:rPr lang="en-GB" altLang="en-US" sz="2800"/>
              <a:t>cycle and </a:t>
            </a:r>
            <a:r>
              <a:rPr lang="en-GB" altLang="en-US" sz="2800" dirty="0"/>
              <a:t>show need for </a:t>
            </a:r>
            <a:r>
              <a:rPr lang="en-GB" altLang="en-US" sz="2800"/>
              <a:t>new products.</a:t>
            </a:r>
            <a:endParaRPr lang="en-GB" altLang="en-US" sz="2800" dirty="0"/>
          </a:p>
          <a:p>
            <a:pPr>
              <a:buClr>
                <a:srgbClr val="7030A0"/>
              </a:buClr>
              <a:defRPr/>
            </a:pPr>
            <a:r>
              <a:rPr lang="en-GB" altLang="en-US" sz="2800"/>
              <a:t>strategic </a:t>
            </a:r>
            <a:r>
              <a:rPr lang="en-GB" altLang="en-US" sz="2800" dirty="0"/>
              <a:t>implications:</a:t>
            </a:r>
            <a:endParaRPr lang="en-GB" sz="2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Strategic Management for Tourism Hospitality and Events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225943"/>
              </p:ext>
            </p:extLst>
          </p:nvPr>
        </p:nvGraphicFramePr>
        <p:xfrm>
          <a:off x="899592" y="3789040"/>
          <a:ext cx="7488831" cy="24482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62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962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962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7241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spcAft>
                          <a:spcPts val="0"/>
                        </a:spcAft>
                        <a:buClr>
                          <a:srgbClr val="7030A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GB" sz="2400" b="1" i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Phase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i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Strategic focus</a:t>
                      </a:r>
                      <a:endParaRPr lang="en-GB" sz="2400" b="1" i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i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Cash flow</a:t>
                      </a:r>
                      <a:endParaRPr lang="en-GB" sz="2400" b="1" i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27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200" i="0" dirty="0"/>
                        <a:t>Introduction </a:t>
                      </a:r>
                      <a:endParaRPr lang="en-GB" sz="2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>
                        <a:spcAft>
                          <a:spcPts val="0"/>
                        </a:spcAft>
                        <a:buFont typeface="Monotype Sorts" pitchFamily="2" charset="2"/>
                        <a:buNone/>
                        <a:defRPr/>
                      </a:pPr>
                      <a:r>
                        <a:rPr lang="en-GB" altLang="en-US" sz="2200" dirty="0"/>
                        <a:t>Expand market</a:t>
                      </a:r>
                      <a:r>
                        <a:rPr lang="en-GB" altLang="en-US" sz="2200" i="1" dirty="0"/>
                        <a:t>	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200" dirty="0"/>
                        <a:t>Negative</a:t>
                      </a:r>
                      <a:endParaRPr lang="en-GB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2758">
                <a:tc>
                  <a:txBody>
                    <a:bodyPr/>
                    <a:lstStyle/>
                    <a:p>
                      <a:r>
                        <a:rPr lang="en-GB" altLang="en-US" sz="2200" i="0" dirty="0"/>
                        <a:t>Growth</a:t>
                      </a:r>
                      <a:endParaRPr lang="en-GB" sz="2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>
                        <a:spcAft>
                          <a:spcPts val="0"/>
                        </a:spcAft>
                        <a:buFont typeface="Monotype Sorts" pitchFamily="2" charset="2"/>
                        <a:buNone/>
                        <a:defRPr/>
                      </a:pPr>
                      <a:r>
                        <a:rPr lang="en-GB" altLang="en-US" sz="2200"/>
                        <a:t>Market penetration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200" dirty="0"/>
                        <a:t>Moderate</a:t>
                      </a:r>
                      <a:endParaRPr lang="en-GB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2758">
                <a:tc>
                  <a:txBody>
                    <a:bodyPr/>
                    <a:lstStyle/>
                    <a:p>
                      <a:r>
                        <a:rPr lang="en-GB" altLang="en-US" sz="2200" i="0" dirty="0"/>
                        <a:t>Maturity</a:t>
                      </a:r>
                      <a:endParaRPr lang="en-GB" sz="2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>
                        <a:spcAft>
                          <a:spcPts val="0"/>
                        </a:spcAft>
                        <a:buFont typeface="Monotype Sorts" pitchFamily="2" charset="2"/>
                        <a:buNone/>
                        <a:defRPr/>
                      </a:pPr>
                      <a:r>
                        <a:rPr lang="en-GB" altLang="en-US" sz="2200" dirty="0"/>
                        <a:t>Defend share</a:t>
                      </a:r>
                      <a:r>
                        <a:rPr lang="en-GB" altLang="en-US" sz="2200" i="1" dirty="0"/>
                        <a:t>	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200" dirty="0"/>
                        <a:t>High</a:t>
                      </a:r>
                      <a:endParaRPr lang="en-GB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2758">
                <a:tc>
                  <a:txBody>
                    <a:bodyPr/>
                    <a:lstStyle/>
                    <a:p>
                      <a:r>
                        <a:rPr lang="en-GB" altLang="en-US" sz="2200" i="0" dirty="0"/>
                        <a:t>Decline</a:t>
                      </a:r>
                      <a:endParaRPr lang="en-GB" sz="2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>
                        <a:spcAft>
                          <a:spcPts val="0"/>
                        </a:spcAft>
                        <a:buFont typeface="Monotype Sorts" pitchFamily="2" charset="2"/>
                        <a:buNone/>
                        <a:defRPr/>
                      </a:pPr>
                      <a:r>
                        <a:rPr lang="en-GB" altLang="en-US" sz="2200" dirty="0"/>
                        <a:t>Productivity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200" dirty="0"/>
                        <a:t>Low</a:t>
                      </a:r>
                      <a:endParaRPr lang="en-GB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92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n-GB" sz="3600">
                <a:solidFill>
                  <a:srgbClr val="0B51A1"/>
                </a:solidFill>
              </a:rPr>
              <a:t>New Product Development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445624" cy="590465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Clr>
                <a:srgbClr val="7030A0"/>
              </a:buClr>
              <a:buNone/>
            </a:pPr>
            <a:r>
              <a:rPr lang="en-GB" sz="3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PLC can help identify need for new products</a:t>
            </a:r>
          </a:p>
          <a:p>
            <a:pPr>
              <a:buClr>
                <a:srgbClr val="7030A0"/>
              </a:buClr>
            </a:pPr>
            <a:r>
              <a:rPr lang="en-GB" sz="3400"/>
              <a:t>Most organisations </a:t>
            </a:r>
            <a:r>
              <a:rPr lang="en-GB" sz="3400" dirty="0"/>
              <a:t>need to innovate </a:t>
            </a:r>
            <a:r>
              <a:rPr lang="en-GB" sz="3400"/>
              <a:t>regarding products.</a:t>
            </a:r>
            <a:endParaRPr lang="en-GB" sz="3400" dirty="0"/>
          </a:p>
          <a:p>
            <a:pPr>
              <a:buClr>
                <a:srgbClr val="7030A0"/>
              </a:buClr>
            </a:pPr>
            <a:r>
              <a:rPr lang="en-GB" sz="3400" dirty="0"/>
              <a:t>New products can provide </a:t>
            </a:r>
            <a:r>
              <a:rPr lang="en-GB" sz="3400"/>
              <a:t>further growth.</a:t>
            </a:r>
            <a:endParaRPr lang="en-GB" sz="3400" dirty="0"/>
          </a:p>
          <a:p>
            <a:pPr>
              <a:buClr>
                <a:srgbClr val="7030A0"/>
              </a:buClr>
            </a:pPr>
            <a:r>
              <a:rPr lang="en-GB" sz="3400"/>
              <a:t>totally </a:t>
            </a:r>
            <a:r>
              <a:rPr lang="en-GB" sz="3400" dirty="0"/>
              <a:t>new products are rare, </a:t>
            </a:r>
            <a:r>
              <a:rPr lang="en-GB" sz="3400"/>
              <a:t>though they:</a:t>
            </a:r>
            <a:endParaRPr lang="en-GB" sz="3400" dirty="0"/>
          </a:p>
          <a:p>
            <a:pPr lvl="1">
              <a:buClr>
                <a:srgbClr val="FF0000"/>
              </a:buClr>
            </a:pPr>
            <a:r>
              <a:rPr lang="en-GB" sz="3100"/>
              <a:t>may </a:t>
            </a:r>
            <a:r>
              <a:rPr lang="en-GB" sz="3100" dirty="0"/>
              <a:t>be labelled as ‘</a:t>
            </a:r>
            <a:r>
              <a:rPr lang="en-GB" sz="3100"/>
              <a:t>new’;</a:t>
            </a:r>
            <a:endParaRPr lang="en-GB" sz="3100" dirty="0"/>
          </a:p>
          <a:p>
            <a:pPr lvl="1">
              <a:buClr>
                <a:srgbClr val="FF0000"/>
              </a:buClr>
            </a:pPr>
            <a:r>
              <a:rPr lang="en-GB" sz="3100"/>
              <a:t>promoted </a:t>
            </a:r>
            <a:r>
              <a:rPr lang="en-GB" sz="3100" dirty="0"/>
              <a:t>as ‘new’ but from </a:t>
            </a:r>
            <a:r>
              <a:rPr lang="en-GB" sz="3100"/>
              <a:t>existing products;</a:t>
            </a:r>
            <a:endParaRPr lang="en-GB" sz="3100" dirty="0"/>
          </a:p>
          <a:p>
            <a:pPr lvl="1">
              <a:buClr>
                <a:srgbClr val="FF0000"/>
              </a:buClr>
            </a:pPr>
            <a:r>
              <a:rPr lang="en-GB" sz="3100"/>
              <a:t>are </a:t>
            </a:r>
            <a:r>
              <a:rPr lang="en-GB" sz="3100" dirty="0"/>
              <a:t>‘new’ to a particular </a:t>
            </a:r>
            <a:r>
              <a:rPr lang="en-GB" sz="3100"/>
              <a:t>market segment;</a:t>
            </a:r>
            <a:endParaRPr lang="en-GB" sz="3100" dirty="0"/>
          </a:p>
          <a:p>
            <a:pPr>
              <a:buClr>
                <a:srgbClr val="7030A0"/>
              </a:buClr>
            </a:pPr>
            <a:r>
              <a:rPr lang="en-GB" sz="3400" dirty="0"/>
              <a:t>New products are expensive to </a:t>
            </a:r>
            <a:r>
              <a:rPr lang="en-GB" sz="3400"/>
              <a:t>develop and </a:t>
            </a:r>
            <a:r>
              <a:rPr lang="en-GB" sz="3400" dirty="0"/>
              <a:t>risks of failure </a:t>
            </a:r>
            <a:r>
              <a:rPr lang="en-GB" sz="3400"/>
              <a:t>are high.</a:t>
            </a:r>
            <a:endParaRPr lang="en-GB" sz="3400" dirty="0"/>
          </a:p>
          <a:p>
            <a:pPr lvl="1">
              <a:buClr>
                <a:srgbClr val="FF0000"/>
              </a:buClr>
            </a:pPr>
            <a:r>
              <a:rPr lang="en-GB" sz="3100" dirty="0"/>
              <a:t>Products can be generated from </a:t>
            </a:r>
            <a:r>
              <a:rPr lang="en-GB" sz="3100"/>
              <a:t>many sources.</a:t>
            </a:r>
            <a:endParaRPr lang="en-GB" sz="3100" dirty="0"/>
          </a:p>
          <a:p>
            <a:pPr>
              <a:buClr>
                <a:srgbClr val="7030A0"/>
              </a:buClr>
            </a:pPr>
            <a:r>
              <a:rPr lang="en-GB" sz="3400"/>
              <a:t>a </a:t>
            </a:r>
            <a:r>
              <a:rPr lang="en-GB" sz="3400" dirty="0"/>
              <a:t>screening process attempts to avoid </a:t>
            </a:r>
            <a:r>
              <a:rPr lang="en-GB" sz="3400"/>
              <a:t>wasted errors:</a:t>
            </a:r>
            <a:endParaRPr lang="en-GB" sz="3400" dirty="0"/>
          </a:p>
          <a:p>
            <a:pPr lvl="1"/>
            <a:r>
              <a:rPr lang="en-GB" sz="3100" b="1" dirty="0">
                <a:solidFill>
                  <a:srgbClr val="00B050"/>
                </a:solidFill>
              </a:rPr>
              <a:t>GO</a:t>
            </a:r>
            <a:r>
              <a:rPr lang="en-GB" sz="3100" dirty="0"/>
              <a:t> errors – products are developed that </a:t>
            </a:r>
            <a:r>
              <a:rPr lang="en-GB" sz="3100"/>
              <a:t>ultimately fail;</a:t>
            </a:r>
            <a:endParaRPr lang="en-GB" sz="3100" dirty="0"/>
          </a:p>
          <a:p>
            <a:pPr lvl="1"/>
            <a:r>
              <a:rPr lang="en-GB" sz="3100" dirty="0">
                <a:solidFill>
                  <a:srgbClr val="FF0000"/>
                </a:solidFill>
              </a:rPr>
              <a:t>DROP</a:t>
            </a:r>
            <a:r>
              <a:rPr lang="en-GB" sz="3100" dirty="0"/>
              <a:t> errors –  ideas are abandoned that would </a:t>
            </a:r>
            <a:r>
              <a:rPr lang="en-GB" sz="3100"/>
              <a:t>have succeeded.</a:t>
            </a:r>
            <a:endParaRPr lang="en-GB" sz="31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Strategic Management for Tourism Hospitality and Events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409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en-GB" sz="3600" dirty="0">
                <a:solidFill>
                  <a:srgbClr val="0B51A1"/>
                </a:solidFill>
              </a:rPr>
              <a:t/>
            </a:r>
            <a:br>
              <a:rPr lang="en-GB" sz="3600" dirty="0">
                <a:solidFill>
                  <a:srgbClr val="0B51A1"/>
                </a:solidFill>
              </a:rPr>
            </a:br>
            <a:r>
              <a:rPr lang="en-GB" sz="3600">
                <a:solidFill>
                  <a:srgbClr val="0B51A1"/>
                </a:solidFill>
              </a:rPr>
              <a:t>Product Portfolio Theory</a:t>
            </a:r>
            <a:r>
              <a:rPr lang="en-GB" dirty="0"/>
              <a:t/>
            </a:r>
            <a:br>
              <a:rPr lang="en-GB" dirty="0"/>
            </a:br>
            <a:r>
              <a:rPr lang="en-GB" sz="3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Balancing </a:t>
            </a:r>
            <a:r>
              <a:rPr lang="en-GB" sz="36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risks and </a:t>
            </a:r>
            <a:r>
              <a:rPr lang="en-GB" sz="3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256584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7030A0"/>
              </a:buClr>
            </a:pPr>
            <a:r>
              <a:rPr lang="en-GB" sz="3100"/>
              <a:t>A broad </a:t>
            </a:r>
            <a:r>
              <a:rPr lang="en-GB" sz="3100" dirty="0"/>
              <a:t>portfolio signifies that a business has a presence in a wide range of </a:t>
            </a:r>
            <a:r>
              <a:rPr lang="en-GB" sz="3100"/>
              <a:t>product and market sectors.</a:t>
            </a:r>
            <a:endParaRPr lang="en-GB" sz="3100" dirty="0"/>
          </a:p>
          <a:p>
            <a:pPr lvl="1">
              <a:buClr>
                <a:srgbClr val="FF0000"/>
              </a:buClr>
            </a:pPr>
            <a:r>
              <a:rPr lang="en-GB"/>
              <a:t>advantage </a:t>
            </a:r>
            <a:r>
              <a:rPr lang="en-GB" dirty="0"/>
              <a:t>– a downturn in one market will not threaten </a:t>
            </a:r>
            <a:r>
              <a:rPr lang="en-GB"/>
              <a:t>whole company;</a:t>
            </a:r>
            <a:endParaRPr lang="en-GB" dirty="0"/>
          </a:p>
          <a:p>
            <a:pPr lvl="1">
              <a:buClr>
                <a:srgbClr val="FF0000"/>
              </a:buClr>
            </a:pPr>
            <a:r>
              <a:rPr lang="en-GB"/>
              <a:t>But it is necessary </a:t>
            </a:r>
            <a:r>
              <a:rPr lang="en-GB" dirty="0"/>
              <a:t>to manage business interests that may </a:t>
            </a:r>
            <a:r>
              <a:rPr lang="en-GB"/>
              <a:t>be diverse.</a:t>
            </a:r>
            <a:endParaRPr lang="en-GB" dirty="0"/>
          </a:p>
          <a:p>
            <a:pPr lvl="1">
              <a:buClr>
                <a:srgbClr val="FF0000"/>
              </a:buClr>
            </a:pPr>
            <a:r>
              <a:rPr lang="en-GB"/>
              <a:t>company </a:t>
            </a:r>
            <a:r>
              <a:rPr lang="en-GB" dirty="0"/>
              <a:t>may be said to lack </a:t>
            </a:r>
            <a:r>
              <a:rPr lang="en-GB"/>
              <a:t>strategic focus;</a:t>
            </a:r>
            <a:endParaRPr lang="en-GB" dirty="0"/>
          </a:p>
          <a:p>
            <a:pPr>
              <a:buClr>
                <a:srgbClr val="7030A0"/>
              </a:buClr>
              <a:defRPr/>
            </a:pPr>
            <a:r>
              <a:rPr lang="en-GB" altLang="en-US" sz="3100"/>
              <a:t>developed </a:t>
            </a:r>
            <a:r>
              <a:rPr lang="en-GB" altLang="en-US" sz="3100" dirty="0"/>
              <a:t>partly due to dissatisfaction with PLC </a:t>
            </a:r>
            <a:r>
              <a:rPr lang="en-GB" altLang="en-US" sz="3100"/>
              <a:t>in 1970s:  </a:t>
            </a:r>
            <a:endParaRPr lang="en-GB" altLang="en-US" sz="3100" dirty="0"/>
          </a:p>
          <a:p>
            <a:pPr lvl="1">
              <a:buClr>
                <a:srgbClr val="FF0000"/>
              </a:buClr>
              <a:defRPr/>
            </a:pPr>
            <a:r>
              <a:rPr lang="en-GB" altLang="en-US"/>
              <a:t>company’s </a:t>
            </a:r>
            <a:r>
              <a:rPr lang="en-GB" altLang="en-US" dirty="0"/>
              <a:t>products at different stages </a:t>
            </a:r>
            <a:r>
              <a:rPr lang="en-GB" altLang="en-US"/>
              <a:t>of development;</a:t>
            </a:r>
            <a:endParaRPr lang="en-GB" altLang="en-US" dirty="0"/>
          </a:p>
          <a:p>
            <a:pPr lvl="1">
              <a:buClr>
                <a:srgbClr val="FF0000"/>
              </a:buClr>
              <a:defRPr/>
            </a:pPr>
            <a:r>
              <a:rPr lang="en-GB" altLang="en-US"/>
              <a:t>company </a:t>
            </a:r>
            <a:r>
              <a:rPr lang="en-GB" altLang="en-US" dirty="0"/>
              <a:t>should balance sales </a:t>
            </a:r>
            <a:r>
              <a:rPr lang="en-GB" altLang="en-US"/>
              <a:t>growth and cash flow </a:t>
            </a:r>
            <a:r>
              <a:rPr lang="en-GB" altLang="en-US" dirty="0"/>
              <a:t>in order to manage its level </a:t>
            </a:r>
            <a:r>
              <a:rPr lang="en-GB" altLang="en-US"/>
              <a:t>of risk;</a:t>
            </a:r>
            <a:endParaRPr lang="en-GB" altLang="en-US" dirty="0"/>
          </a:p>
          <a:p>
            <a:pPr lvl="1">
              <a:buClr>
                <a:srgbClr val="FF0000"/>
              </a:buClr>
              <a:defRPr/>
            </a:pPr>
            <a:r>
              <a:rPr lang="en-GB" altLang="en-US"/>
              <a:t>develop </a:t>
            </a:r>
            <a:r>
              <a:rPr lang="en-GB" altLang="en-US" dirty="0"/>
              <a:t>a portfolio of products which will change </a:t>
            </a:r>
            <a:r>
              <a:rPr lang="en-GB" altLang="en-US"/>
              <a:t>over time;</a:t>
            </a:r>
            <a:endParaRPr lang="en-GB" altLang="en-US" dirty="0"/>
          </a:p>
          <a:p>
            <a:pPr>
              <a:buClr>
                <a:srgbClr val="7030A0"/>
              </a:buClr>
              <a:defRPr/>
            </a:pPr>
            <a:r>
              <a:rPr lang="en-GB" sz="3100"/>
              <a:t>best </a:t>
            </a:r>
            <a:r>
              <a:rPr lang="en-GB" sz="3100" dirty="0"/>
              <a:t>known – </a:t>
            </a:r>
            <a:r>
              <a:rPr lang="en-GB" altLang="en-US" sz="31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Boston Consultancy Group Matrix </a:t>
            </a:r>
            <a:r>
              <a:rPr lang="en-GB" altLang="en-US" sz="3100" dirty="0"/>
              <a:t>(</a:t>
            </a:r>
            <a:r>
              <a:rPr lang="en-GB" altLang="en-US" sz="3100"/>
              <a:t>BCG).</a:t>
            </a:r>
            <a:endParaRPr lang="en-GB" sz="31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</a:t>
            </a:r>
            <a:r>
              <a:rPr lang="en-GB"/>
              <a:t>Hospitality and </a:t>
            </a:r>
            <a:r>
              <a:rPr lang="en-GB" dirty="0"/>
              <a:t>Events</a:t>
            </a:r>
          </a:p>
        </p:txBody>
      </p:sp>
    </p:spTree>
    <p:extLst>
      <p:ext uri="{BB962C8B-B14F-4D97-AF65-F5344CB8AC3E}">
        <p14:creationId xmlns:p14="http://schemas.microsoft.com/office/powerpoint/2010/main" val="177622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BCG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altLang="en-US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BCG Matrix – key </a:t>
            </a:r>
            <a:r>
              <a:rPr lang="en-GB" alt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assumptions</a:t>
            </a:r>
          </a:p>
          <a:p>
            <a:pPr marL="57150" indent="-457200"/>
            <a:endParaRPr lang="en-GB" altLang="en-US" sz="2600" dirty="0"/>
          </a:p>
          <a:p>
            <a:pPr>
              <a:lnSpc>
                <a:spcPct val="110000"/>
              </a:lnSpc>
              <a:buClr>
                <a:srgbClr val="7030A0"/>
              </a:buClr>
            </a:pPr>
            <a:r>
              <a:rPr lang="en-GB" altLang="en-US" sz="3000" dirty="0"/>
              <a:t>Cash generation/usage is key to developing balanced </a:t>
            </a:r>
            <a:r>
              <a:rPr lang="en-GB" altLang="en-US" sz="3000"/>
              <a:t>product portfolio.</a:t>
            </a:r>
            <a:endParaRPr lang="en-GB" altLang="en-US" sz="3000" dirty="0"/>
          </a:p>
          <a:p>
            <a:pPr>
              <a:lnSpc>
                <a:spcPct val="110000"/>
              </a:lnSpc>
              <a:buClr>
                <a:srgbClr val="7030A0"/>
              </a:buClr>
            </a:pPr>
            <a:r>
              <a:rPr lang="en-GB" altLang="en-US" sz="3000"/>
              <a:t>cash </a:t>
            </a:r>
            <a:r>
              <a:rPr lang="en-GB" altLang="en-US" sz="3000" dirty="0"/>
              <a:t>generated depends upon</a:t>
            </a:r>
            <a:r>
              <a:rPr lang="en-GB" altLang="en-US" sz="3100" dirty="0"/>
              <a:t>:</a:t>
            </a:r>
          </a:p>
          <a:p>
            <a:pPr lvl="1">
              <a:buClr>
                <a:srgbClr val="FF0000"/>
              </a:buClr>
            </a:pPr>
            <a:r>
              <a:rPr lang="en-GB" altLang="en-US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relative market share;</a:t>
            </a:r>
            <a:endParaRPr lang="en-GB" altLang="en-US" b="1" dirty="0">
              <a:solidFill>
                <a:srgbClr val="0B51A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Clr>
                <a:srgbClr val="FF0000"/>
              </a:buClr>
            </a:pPr>
            <a:r>
              <a:rPr lang="en-GB" altLang="en-US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market growth;</a:t>
            </a:r>
            <a:endParaRPr lang="en-GB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</a:pPr>
            <a:r>
              <a:rPr lang="en-GB" altLang="en-US" sz="3000" dirty="0"/>
              <a:t>BCG is a </a:t>
            </a:r>
            <a:r>
              <a:rPr lang="en-GB" altLang="en-US" sz="3000"/>
              <a:t>simplifying tool.</a:t>
            </a:r>
            <a:endParaRPr lang="en-GB" altLang="en-US" sz="3000" dirty="0"/>
          </a:p>
          <a:p>
            <a:pPr lvl="1">
              <a:buClr>
                <a:srgbClr val="FF0000"/>
              </a:buClr>
            </a:pPr>
            <a:r>
              <a:rPr lang="en-GB" altLang="en-US"/>
              <a:t>relative </a:t>
            </a:r>
            <a:r>
              <a:rPr lang="en-GB" altLang="en-US" dirty="0"/>
              <a:t>market share indicates strength of </a:t>
            </a:r>
            <a:r>
              <a:rPr lang="en-GB" altLang="en-US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SBU</a:t>
            </a:r>
            <a:r>
              <a:rPr lang="en-GB" altLang="en-US" dirty="0"/>
              <a:t> </a:t>
            </a:r>
            <a:r>
              <a:rPr lang="en-GB" altLang="en-US"/>
              <a:t>competitive position;</a:t>
            </a:r>
            <a:endParaRPr lang="en-GB" altLang="en-US" dirty="0"/>
          </a:p>
          <a:p>
            <a:pPr lvl="1">
              <a:buClr>
                <a:srgbClr val="FF0000"/>
              </a:buClr>
            </a:pPr>
            <a:r>
              <a:rPr lang="en-GB" altLang="en-US"/>
              <a:t>growth </a:t>
            </a:r>
            <a:r>
              <a:rPr lang="en-GB" altLang="en-US" dirty="0"/>
              <a:t>indicates </a:t>
            </a:r>
            <a:r>
              <a:rPr lang="en-GB" altLang="en-US"/>
              <a:t>potential and </a:t>
            </a:r>
            <a:r>
              <a:rPr lang="en-GB" altLang="en-US" dirty="0"/>
              <a:t>attractiveness </a:t>
            </a:r>
            <a:r>
              <a:rPr lang="en-GB" altLang="en-US"/>
              <a:t>of market;</a:t>
            </a:r>
            <a:endParaRPr lang="en-GB" altLang="en-US" dirty="0"/>
          </a:p>
          <a:p>
            <a:pPr lvl="1">
              <a:buClr>
                <a:srgbClr val="FF0000"/>
              </a:buClr>
            </a:pPr>
            <a:r>
              <a:rPr lang="en-GB" altLang="en-US" dirty="0"/>
              <a:t>BCG can be used </a:t>
            </a:r>
            <a:r>
              <a:rPr lang="en-GB" altLang="en-US"/>
              <a:t>in forecasting.</a:t>
            </a:r>
            <a:endParaRPr lang="en-GB" altLang="en-US" dirty="0"/>
          </a:p>
          <a:p>
            <a:pPr lvl="1"/>
            <a:endParaRPr lang="en-GB" altLang="en-US" dirty="0"/>
          </a:p>
          <a:p>
            <a:pPr marL="0" lvl="1" indent="0" algn="ctr">
              <a:buNone/>
            </a:pPr>
            <a:endParaRPr lang="en-GB" altLang="en-US" dirty="0"/>
          </a:p>
          <a:p>
            <a:pPr marL="0" indent="0" algn="ctr">
              <a:buNone/>
            </a:pPr>
            <a:endParaRPr lang="en-GB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Strategic Management for Tourism Hospitality and Events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898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The Experience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7419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Underpins the BCG Matrix</a:t>
            </a:r>
          </a:p>
          <a:p>
            <a:pPr>
              <a:buClr>
                <a:srgbClr val="7030A0"/>
              </a:buClr>
            </a:pPr>
            <a:r>
              <a:rPr lang="en-GB" sz="2800" dirty="0"/>
              <a:t>Also implicit in the matrix are the benefits to be gained from the </a:t>
            </a:r>
            <a:r>
              <a:rPr lang="en-GB" sz="28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experience effec</a:t>
            </a:r>
            <a:r>
              <a:rPr lang="en-GB" sz="26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en-GB" sz="260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GB" sz="2600" b="1" dirty="0">
              <a:solidFill>
                <a:srgbClr val="0B51A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</a:pPr>
            <a:endParaRPr lang="en-GB" sz="2600" b="1" dirty="0">
              <a:solidFill>
                <a:srgbClr val="0B51A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Strategic Management for Tourism Hospitality and Events</a:t>
            </a:r>
            <a:endParaRPr lang="en-GB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045567979"/>
              </p:ext>
            </p:extLst>
          </p:nvPr>
        </p:nvGraphicFramePr>
        <p:xfrm>
          <a:off x="1043608" y="2564904"/>
          <a:ext cx="6552728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186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BCG Matrix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Strategic Management for Tourism Hospitality and Events</a:t>
            </a:r>
            <a:endParaRPr lang="en-GB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352928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068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648072"/>
          </a:xfrm>
        </p:spPr>
        <p:txBody>
          <a:bodyPr>
            <a:normAutofit/>
          </a:bodyPr>
          <a:lstStyle/>
          <a:p>
            <a:r>
              <a:rPr lang="en-GB" altLang="en-US" sz="3200" dirty="0">
                <a:solidFill>
                  <a:srgbClr val="0B51A1"/>
                </a:solidFill>
              </a:rPr>
              <a:t>BCG Matrix </a:t>
            </a:r>
            <a:endParaRPr lang="en-GB" sz="3200" dirty="0">
              <a:solidFill>
                <a:srgbClr val="0B51A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520" y="908720"/>
            <a:ext cx="8568952" cy="52174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Strategic implications</a:t>
            </a:r>
            <a:endParaRPr lang="en-GB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</a:pPr>
            <a:endParaRPr lang="en-GB" sz="2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</a:t>
            </a:r>
            <a:r>
              <a:rPr lang="en-GB"/>
              <a:t>Hospitality and </a:t>
            </a:r>
            <a:r>
              <a:rPr lang="en-GB" dirty="0"/>
              <a:t>Events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405818"/>
              </p:ext>
            </p:extLst>
          </p:nvPr>
        </p:nvGraphicFramePr>
        <p:xfrm>
          <a:off x="395536" y="1772816"/>
          <a:ext cx="8280920" cy="36003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5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63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63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563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563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646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i="1">
                          <a:effectLst/>
                        </a:rPr>
                        <a:t>Business category</a:t>
                      </a:r>
                      <a:endParaRPr lang="en-GB" sz="1400" b="0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i="1">
                          <a:effectLst/>
                        </a:rPr>
                        <a:t>Market share thrust</a:t>
                      </a:r>
                      <a:endParaRPr lang="en-GB" sz="1400" b="0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i="1">
                          <a:effectLst/>
                        </a:rPr>
                        <a:t>Business profitability</a:t>
                      </a:r>
                      <a:endParaRPr lang="en-GB" sz="1400" b="0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i="1">
                          <a:effectLst/>
                        </a:rPr>
                        <a:t>Investment required</a:t>
                      </a:r>
                      <a:endParaRPr lang="en-GB" sz="1400" b="0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0" i="1">
                          <a:effectLst/>
                        </a:rPr>
                        <a:t>Net cash flow</a:t>
                      </a:r>
                      <a:endParaRPr lang="en-GB" sz="1400" b="0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39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i="1">
                          <a:effectLst/>
                        </a:rPr>
                        <a:t>Stars</a:t>
                      </a:r>
                      <a:endParaRPr lang="en-GB" sz="1400" b="1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Hold/increase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High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High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Around zero or slightly negative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9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i="1">
                          <a:effectLst/>
                        </a:rPr>
                        <a:t>Cash cows</a:t>
                      </a:r>
                      <a:endParaRPr lang="en-GB" sz="1400" b="1" i="1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i="1" dirty="0">
                          <a:effectLst/>
                        </a:rPr>
                        <a:t> </a:t>
                      </a:r>
                      <a:endParaRPr lang="en-GB" sz="1400" b="1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Hold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High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Low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Highly positive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9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i="1">
                          <a:effectLst/>
                        </a:rPr>
                        <a:t>Question marks </a:t>
                      </a:r>
                      <a:r>
                        <a:rPr lang="en-GB" sz="1400" b="1" i="1" dirty="0">
                          <a:effectLst/>
                        </a:rPr>
                        <a:t>A</a:t>
                      </a:r>
                      <a:endParaRPr lang="en-GB" sz="1400" b="1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Increase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None or negative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Very high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Highly negative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9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i="1">
                          <a:effectLst/>
                        </a:rPr>
                        <a:t>Question marks </a:t>
                      </a:r>
                      <a:r>
                        <a:rPr lang="en-GB" sz="1400" b="1" i="1" dirty="0">
                          <a:effectLst/>
                        </a:rPr>
                        <a:t>B</a:t>
                      </a:r>
                      <a:endParaRPr lang="en-GB" sz="1400" b="1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Harvest/divest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Low or negative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Divest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Positive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39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i="1" dirty="0">
                          <a:effectLst/>
                        </a:rPr>
                        <a:t>Dogs</a:t>
                      </a:r>
                      <a:endParaRPr lang="en-GB" sz="1400" b="1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Harvest/divest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Low or negative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Divest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Positive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47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r>
              <a:rPr lang="en-GB" sz="3200">
                <a:solidFill>
                  <a:srgbClr val="0B51A1"/>
                </a:solidFill>
              </a:rPr>
              <a:t>The Cultural Web</a:t>
            </a:r>
            <a:endParaRPr lang="en-GB" sz="3200" dirty="0">
              <a:solidFill>
                <a:srgbClr val="0B51A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  <p:pic>
        <p:nvPicPr>
          <p:cNvPr id="7" name="Content Placeholder 6" descr="http://www.innovationforgrowth.co.uk/Blog/wp-content/uploads/2012/02/paradigm.pn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7056784" cy="48965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0009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504056"/>
          </a:xfrm>
        </p:spPr>
        <p:txBody>
          <a:bodyPr>
            <a:noAutofit/>
          </a:bodyPr>
          <a:lstStyle/>
          <a:p>
            <a:r>
              <a:rPr lang="en-GB" sz="3200">
                <a:solidFill>
                  <a:srgbClr val="0B51A1"/>
                </a:solidFill>
              </a:rPr>
              <a:t>The Cultural Web</a:t>
            </a:r>
            <a:endParaRPr lang="en-GB" sz="3200" dirty="0">
              <a:solidFill>
                <a:srgbClr val="0B51A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60486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Elements of the web</a:t>
            </a:r>
          </a:p>
          <a:p>
            <a:pPr>
              <a:buClr>
                <a:srgbClr val="7030A0"/>
              </a:buClr>
            </a:pPr>
            <a:r>
              <a:rPr lang="en-GB" sz="24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stories </a:t>
            </a:r>
            <a:r>
              <a:rPr lang="en-GB" sz="2400" i="1"/>
              <a:t>–</a:t>
            </a:r>
            <a:r>
              <a:rPr lang="en-GB" sz="2400"/>
              <a:t> what people within the organisation talk to each other about;</a:t>
            </a:r>
          </a:p>
          <a:p>
            <a:pPr>
              <a:buClr>
                <a:srgbClr val="7030A0"/>
              </a:buClr>
            </a:pPr>
            <a:r>
              <a:rPr lang="en-GB" sz="24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routines and rituals </a:t>
            </a:r>
            <a:r>
              <a:rPr lang="en-GB" sz="2400" i="1"/>
              <a:t>– </a:t>
            </a:r>
            <a:r>
              <a:rPr lang="en-GB" sz="2400"/>
              <a:t>routines are procedures for doing things; rituals have longer time frame and can be either formal or informal;</a:t>
            </a:r>
          </a:p>
          <a:p>
            <a:pPr>
              <a:buClr>
                <a:srgbClr val="7030A0"/>
              </a:buClr>
            </a:pPr>
            <a:r>
              <a:rPr lang="en-GB" sz="24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symbols</a:t>
            </a:r>
            <a:r>
              <a:rPr lang="en-GB" sz="2400" i="1"/>
              <a:t> –</a:t>
            </a:r>
            <a:r>
              <a:rPr lang="en-GB" sz="2400"/>
              <a:t> aspects that symbolise something to some people;</a:t>
            </a:r>
          </a:p>
          <a:p>
            <a:pPr>
              <a:buClr>
                <a:srgbClr val="7030A0"/>
              </a:buClr>
            </a:pPr>
            <a:r>
              <a:rPr lang="en-GB" sz="24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structure</a:t>
            </a:r>
            <a:r>
              <a:rPr lang="en-GB" sz="2400" i="1"/>
              <a:t> –  </a:t>
            </a:r>
            <a:r>
              <a:rPr lang="en-GB" sz="2400"/>
              <a:t>can mean more than just those formal relationships shown on an organisation diagram;</a:t>
            </a:r>
          </a:p>
          <a:p>
            <a:pPr>
              <a:buClr>
                <a:srgbClr val="7030A0"/>
              </a:buClr>
            </a:pPr>
            <a:r>
              <a:rPr lang="en-GB" sz="24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control systems </a:t>
            </a:r>
            <a:r>
              <a:rPr lang="en-GB" sz="2400" i="1"/>
              <a:t>– </a:t>
            </a:r>
            <a:r>
              <a:rPr lang="en-GB" sz="2400"/>
              <a:t>ways in which activities are controlled;</a:t>
            </a:r>
          </a:p>
          <a:p>
            <a:pPr>
              <a:buClr>
                <a:srgbClr val="7030A0"/>
              </a:buClr>
            </a:pPr>
            <a:r>
              <a:rPr lang="en-GB" sz="24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power structures </a:t>
            </a:r>
            <a:r>
              <a:rPr lang="en-GB" sz="2400" i="1"/>
              <a:t>–</a:t>
            </a:r>
            <a:r>
              <a:rPr lang="en-GB" sz="2400"/>
              <a:t> core assumptions that contribute to the paradigm are likely to be made by the most powerful management; </a:t>
            </a:r>
          </a:p>
          <a:p>
            <a:pPr>
              <a:buClr>
                <a:srgbClr val="7030A0"/>
              </a:buClr>
            </a:pPr>
            <a:r>
              <a:rPr lang="en-GB" sz="24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paradigm</a:t>
            </a:r>
            <a:r>
              <a:rPr lang="en-GB" sz="2400"/>
              <a:t> </a:t>
            </a:r>
            <a:r>
              <a:rPr lang="en-GB" sz="2400" i="1"/>
              <a:t>–</a:t>
            </a:r>
            <a:r>
              <a:rPr lang="en-GB" sz="2400"/>
              <a:t> the aggregate </a:t>
            </a:r>
            <a:r>
              <a:rPr lang="en-GB" sz="2400" dirty="0"/>
              <a:t>effects of the all of the cultural influences on the </a:t>
            </a:r>
            <a:r>
              <a:rPr lang="en-GB" sz="2400"/>
              <a:t>way the organisation </a:t>
            </a:r>
            <a:r>
              <a:rPr lang="en-GB" sz="2400" dirty="0"/>
              <a:t>looks at </a:t>
            </a:r>
            <a:r>
              <a:rPr lang="en-GB" sz="2400"/>
              <a:t>the world.</a:t>
            </a:r>
            <a:endParaRPr lang="en-GB" sz="2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416426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20080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0B51A1"/>
                </a:solidFill>
              </a:rPr>
              <a:t>Hofstede’s </a:t>
            </a:r>
            <a:r>
              <a:rPr lang="en-GB" sz="3200" dirty="0">
                <a:solidFill>
                  <a:srgbClr val="0B51A1"/>
                </a:solidFill>
              </a:rPr>
              <a:t>Cross-Cultural Differences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25658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Cultural dimensions theory</a:t>
            </a:r>
          </a:p>
          <a:p>
            <a:pPr>
              <a:buClr>
                <a:srgbClr val="7030A0"/>
              </a:buClr>
            </a:pPr>
            <a:r>
              <a:rPr lang="en-GB" sz="2800" dirty="0"/>
              <a:t>THE is, by its nature, international in orientation.</a:t>
            </a:r>
          </a:p>
          <a:p>
            <a:pPr>
              <a:buClr>
                <a:srgbClr val="7030A0"/>
              </a:buClr>
            </a:pPr>
            <a:r>
              <a:rPr lang="en-GB" sz="2800" dirty="0"/>
              <a:t>thus it is important that THE managers understand:</a:t>
            </a:r>
          </a:p>
          <a:p>
            <a:pPr marL="857250" lvl="1" indent="-457200">
              <a:buClr>
                <a:srgbClr val="FF0000"/>
              </a:buClr>
            </a:pPr>
            <a:r>
              <a:rPr lang="en-GB" sz="2400" dirty="0"/>
              <a:t>the influence of national culture;</a:t>
            </a:r>
          </a:p>
          <a:p>
            <a:pPr marL="857250" lvl="1" indent="-457200">
              <a:buClr>
                <a:srgbClr val="FF0000"/>
              </a:buClr>
            </a:pPr>
            <a:r>
              <a:rPr lang="en-GB" sz="2400" dirty="0"/>
              <a:t>the effects the differences have upon the successful implementation of strategy;</a:t>
            </a:r>
          </a:p>
          <a:p>
            <a:pPr>
              <a:buClr>
                <a:srgbClr val="7030A0"/>
              </a:buClr>
            </a:pPr>
            <a:r>
              <a:rPr lang="en-GB" sz="2800" dirty="0" smtClean="0"/>
              <a:t>Hofstede’s </a:t>
            </a:r>
            <a:r>
              <a:rPr lang="en-GB" sz="2800" dirty="0"/>
              <a:t>cultural dimensions theory presents five dimensions:</a:t>
            </a:r>
          </a:p>
          <a:p>
            <a:pPr lvl="1">
              <a:buClr>
                <a:srgbClr val="FF0000"/>
              </a:buClr>
            </a:pPr>
            <a:r>
              <a:rPr lang="en-GB" sz="24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Power distance</a:t>
            </a:r>
          </a:p>
          <a:p>
            <a:pPr lvl="1">
              <a:buClr>
                <a:srgbClr val="FF0000"/>
              </a:buClr>
            </a:pPr>
            <a:r>
              <a:rPr lang="en-GB" sz="24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Individualism/collectivism</a:t>
            </a:r>
          </a:p>
          <a:p>
            <a:pPr lvl="1">
              <a:buClr>
                <a:srgbClr val="FF0000"/>
              </a:buClr>
            </a:pPr>
            <a:r>
              <a:rPr lang="en-GB" sz="24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Masculinity versus femininity</a:t>
            </a:r>
          </a:p>
          <a:p>
            <a:pPr lvl="1">
              <a:buClr>
                <a:srgbClr val="FF0000"/>
              </a:buClr>
            </a:pPr>
            <a:r>
              <a:rPr lang="en-GB" sz="24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Uncertainty avoidance</a:t>
            </a:r>
          </a:p>
          <a:p>
            <a:pPr lvl="1">
              <a:buClr>
                <a:srgbClr val="FF0000"/>
              </a:buClr>
            </a:pPr>
            <a:r>
              <a:rPr lang="en-GB" sz="24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Long-termism versus short-termism.</a:t>
            </a:r>
          </a:p>
          <a:p>
            <a:pPr marL="0" indent="0">
              <a:buNone/>
            </a:pPr>
            <a:endParaRPr lang="en-GB" sz="2800" dirty="0"/>
          </a:p>
          <a:p>
            <a:pPr marL="0" indent="0" algn="ctr">
              <a:buNone/>
            </a:pPr>
            <a:endParaRPr lang="en-GB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Strategic Management for Tourism Hospitality &amp; Events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6217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23042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sz="3600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sz="3600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b="1" dirty="0">
                <a:solidFill>
                  <a:srgbClr val="002060"/>
                </a:solidFill>
              </a:rPr>
              <a:t>Tourism, </a:t>
            </a:r>
            <a:r>
              <a:rPr lang="en-GB" b="1">
                <a:solidFill>
                  <a:srgbClr val="002060"/>
                </a:solidFill>
              </a:rPr>
              <a:t>Hospitality and Event Organisations </a:t>
            </a:r>
            <a:r>
              <a:rPr lang="en-GB" b="1" dirty="0">
                <a:solidFill>
                  <a:srgbClr val="002060"/>
                </a:solidFill>
              </a:rPr>
              <a:t/>
            </a:r>
            <a:br>
              <a:rPr lang="en-GB" b="1" dirty="0">
                <a:solidFill>
                  <a:srgbClr val="002060"/>
                </a:solidFill>
              </a:rPr>
            </a:br>
            <a:r>
              <a:rPr lang="en-GB" b="1" dirty="0">
                <a:solidFill>
                  <a:srgbClr val="002060"/>
                </a:solidFill>
              </a:rPr>
              <a:t> </a:t>
            </a:r>
            <a:r>
              <a:rPr lang="en-GB" sz="3600" b="1" i="1" dirty="0">
                <a:solidFill>
                  <a:srgbClr val="002060"/>
                </a:solidFill>
              </a:rPr>
              <a:t>The Operational Context: Competencies, </a:t>
            </a:r>
            <a:r>
              <a:rPr lang="en-GB" sz="3600" b="1" i="1">
                <a:solidFill>
                  <a:srgbClr val="002060"/>
                </a:solidFill>
              </a:rPr>
              <a:t>Resources and </a:t>
            </a:r>
            <a:r>
              <a:rPr lang="en-GB" sz="3600" b="1" i="1" dirty="0">
                <a:solidFill>
                  <a:srgbClr val="002060"/>
                </a:solidFill>
              </a:rPr>
              <a:t>Competitive Advantage</a:t>
            </a:r>
            <a:r>
              <a:rPr lang="en-GB" dirty="0"/>
              <a:t/>
            </a:r>
            <a:br>
              <a:rPr lang="en-GB" dirty="0"/>
            </a:br>
            <a:endParaRPr lang="en-GB" sz="3100" b="1" i="1" dirty="0">
              <a:solidFill>
                <a:srgbClr val="0B51A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294744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Competitive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13387"/>
          </a:xfrm>
        </p:spPr>
        <p:txBody>
          <a:bodyPr>
            <a:normAutofit lnSpcReduction="10000"/>
          </a:bodyPr>
          <a:lstStyle/>
          <a:p>
            <a:pPr>
              <a:buClr>
                <a:srgbClr val="7030A0"/>
              </a:buClr>
            </a:pPr>
            <a:endParaRPr lang="en-GB" sz="2800" dirty="0" smtClean="0"/>
          </a:p>
          <a:p>
            <a:pPr>
              <a:buClr>
                <a:srgbClr val="7030A0"/>
              </a:buClr>
            </a:pPr>
            <a:r>
              <a:rPr lang="en-GB" sz="2800" dirty="0" smtClean="0"/>
              <a:t>It </a:t>
            </a:r>
            <a:r>
              <a:rPr lang="en-GB" sz="2800" dirty="0"/>
              <a:t>is </a:t>
            </a:r>
            <a:r>
              <a:rPr lang="en-GB" sz="2800" dirty="0" smtClean="0"/>
              <a:t>traditionally often </a:t>
            </a:r>
            <a:r>
              <a:rPr lang="en-GB" sz="2800" dirty="0"/>
              <a:t>seen as the overall purpose of </a:t>
            </a:r>
            <a:r>
              <a:rPr lang="en-GB" sz="2800" dirty="0" smtClean="0"/>
              <a:t>strategy, but recently often </a:t>
            </a:r>
            <a:r>
              <a:rPr lang="en-GB" sz="2800" dirty="0" err="1" smtClean="0"/>
              <a:t>critizised</a:t>
            </a:r>
            <a:r>
              <a:rPr lang="en-GB" sz="2800" dirty="0" smtClean="0"/>
              <a:t>.</a:t>
            </a:r>
            <a:endParaRPr lang="en-GB" sz="2800" dirty="0"/>
          </a:p>
          <a:p>
            <a:pPr>
              <a:buClr>
                <a:srgbClr val="7030A0"/>
              </a:buClr>
            </a:pPr>
            <a:r>
              <a:rPr lang="en-GB" sz="2800" dirty="0"/>
              <a:t>In commercial settings it is usually viewed as returning  higher profits than competitors.</a:t>
            </a:r>
          </a:p>
          <a:p>
            <a:pPr lvl="1">
              <a:buClr>
                <a:srgbClr val="FF0000"/>
              </a:buClr>
            </a:pPr>
            <a:r>
              <a:rPr lang="en-GB" sz="2400" dirty="0"/>
              <a:t>Higher profits allow more to be retained to reinvest in its strategy, thus maintaining a lead over competitors .</a:t>
            </a:r>
          </a:p>
          <a:p>
            <a:pPr lvl="1">
              <a:buClr>
                <a:srgbClr val="FF0000"/>
              </a:buClr>
            </a:pPr>
            <a:r>
              <a:rPr lang="en-GB" sz="2400" dirty="0"/>
              <a:t>When the superiority is maintained over time, sustainable competitive advantage is achieved.</a:t>
            </a:r>
          </a:p>
          <a:p>
            <a:pPr lvl="1">
              <a:buClr>
                <a:srgbClr val="FF0000"/>
              </a:buClr>
            </a:pPr>
            <a:r>
              <a:rPr lang="en-GB" sz="2400" dirty="0"/>
              <a:t>To be sustainable the advantage must be able to resist the actions of rivals.</a:t>
            </a:r>
          </a:p>
          <a:p>
            <a:pPr>
              <a:buClr>
                <a:srgbClr val="7030A0"/>
              </a:buClr>
            </a:pPr>
            <a:endParaRPr lang="en-GB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</a:pPr>
            <a:endParaRPr lang="en-GB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GB" sz="2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2606128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Sources of Competitive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4929411"/>
          </a:xfrm>
        </p:spPr>
        <p:txBody>
          <a:bodyPr>
            <a:normAutofit/>
          </a:bodyPr>
          <a:lstStyle/>
          <a:p>
            <a:pPr marL="0" indent="0" algn="ctr">
              <a:buClr>
                <a:srgbClr val="7030A0"/>
              </a:buClr>
              <a:buNone/>
            </a:pPr>
            <a:r>
              <a:rPr lang="en-GB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are </a:t>
            </a:r>
            <a:r>
              <a:rPr lang="en-GB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organisations </a:t>
            </a:r>
            <a:r>
              <a:rPr lang="en-GB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successful?</a:t>
            </a:r>
          </a:p>
          <a:p>
            <a:pPr>
              <a:buClr>
                <a:srgbClr val="7030A0"/>
              </a:buClr>
            </a:pPr>
            <a:r>
              <a:rPr lang="en-GB" sz="2800" dirty="0"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en-GB" sz="2800">
                <a:ea typeface="Verdana" panose="020B0604030504040204" pitchFamily="34" charset="0"/>
                <a:cs typeface="Verdana" panose="020B0604030504040204" pitchFamily="34" charset="0"/>
              </a:rPr>
              <a:t>strategy this is usually </a:t>
            </a:r>
            <a:r>
              <a:rPr lang="en-GB" sz="2800" dirty="0">
                <a:ea typeface="Verdana" panose="020B0604030504040204" pitchFamily="34" charset="0"/>
                <a:cs typeface="Verdana" panose="020B0604030504040204" pitchFamily="34" charset="0"/>
              </a:rPr>
              <a:t>associated with achieving </a:t>
            </a:r>
            <a:r>
              <a:rPr lang="en-GB" sz="28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competitive </a:t>
            </a:r>
            <a:r>
              <a:rPr lang="en-GB" sz="28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advantage</a:t>
            </a:r>
            <a:r>
              <a:rPr lang="en-GB" sz="2800"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GB" sz="2800" dirty="0">
                <a:ea typeface="Verdana" panose="020B0604030504040204" pitchFamily="34" charset="0"/>
                <a:cs typeface="Verdana" panose="020B0604030504040204" pitchFamily="34" charset="0"/>
              </a:rPr>
              <a:t>faster </a:t>
            </a:r>
            <a:r>
              <a:rPr lang="en-GB" sz="28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growth</a:t>
            </a:r>
            <a:r>
              <a:rPr lang="en-GB" sz="24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800">
                <a:ea typeface="Verdana" panose="020B0604030504040204" pitchFamily="34" charset="0"/>
                <a:cs typeface="Verdana" panose="020B0604030504040204" pitchFamily="34" charset="0"/>
              </a:rPr>
              <a:t>than competitors.</a:t>
            </a:r>
            <a:endParaRPr lang="en-GB" sz="28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</a:pPr>
            <a:r>
              <a:rPr lang="en-GB" sz="2800" dirty="0">
                <a:ea typeface="Verdana" panose="020B0604030504040204" pitchFamily="34" charset="0"/>
                <a:cs typeface="Verdana" panose="020B0604030504040204" pitchFamily="34" charset="0"/>
              </a:rPr>
              <a:t>Previously we stressed the importance </a:t>
            </a:r>
            <a:r>
              <a:rPr lang="en-GB" sz="2800"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lang="en-GB" sz="28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context</a:t>
            </a:r>
            <a:r>
              <a:rPr lang="en-GB" sz="2800">
                <a:ea typeface="Verdana" panose="020B0604030504040204" pitchFamily="34" charset="0"/>
                <a:cs typeface="Verdana" panose="020B0604030504040204" pitchFamily="34" charset="0"/>
              </a:rPr>
              <a:t>, but </a:t>
            </a:r>
            <a:r>
              <a:rPr lang="en-GB" sz="2800" dirty="0">
                <a:ea typeface="Verdana" panose="020B0604030504040204" pitchFamily="34" charset="0"/>
                <a:cs typeface="Verdana" panose="020B0604030504040204" pitchFamily="34" charset="0"/>
              </a:rPr>
              <a:t>other factors have to be considered in </a:t>
            </a:r>
            <a:r>
              <a:rPr lang="en-GB" sz="2800">
                <a:ea typeface="Verdana" panose="020B0604030504040204" pitchFamily="34" charset="0"/>
                <a:cs typeface="Verdana" panose="020B0604030504040204" pitchFamily="34" charset="0"/>
              </a:rPr>
              <a:t>any context.</a:t>
            </a:r>
            <a:endParaRPr lang="en-GB" sz="28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</a:pPr>
            <a:endParaRPr lang="en-GB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</a:pPr>
            <a:endParaRPr lang="en-GB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</a:pPr>
            <a:endParaRPr lang="en-GB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3144803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2703</Words>
  <Application>Microsoft Office PowerPoint</Application>
  <PresentationFormat>Bildschirmpräsentation (4:3)</PresentationFormat>
  <Paragraphs>362</Paragraphs>
  <Slides>36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36</vt:i4>
      </vt:variant>
    </vt:vector>
  </HeadingPairs>
  <TitlesOfParts>
    <vt:vector size="37" baseType="lpstr">
      <vt:lpstr>Office Theme</vt:lpstr>
      <vt:lpstr> Lecture 4 Strategic Management THE </vt:lpstr>
      <vt:lpstr> The Human Context and Culture  </vt:lpstr>
      <vt:lpstr> The Determinants of Culture   </vt:lpstr>
      <vt:lpstr>The Cultural Web</vt:lpstr>
      <vt:lpstr>The Cultural Web</vt:lpstr>
      <vt:lpstr>Hofstede’s Cross-Cultural Differences</vt:lpstr>
      <vt:lpstr> Tourism, Hospitality and Event Organisations   The Operational Context: Competencies, Resources and Competitive Advantage </vt:lpstr>
      <vt:lpstr>Competitive Advantage</vt:lpstr>
      <vt:lpstr>Sources of Competitive Advantage</vt:lpstr>
      <vt:lpstr>Sources of Competitive Advantage</vt:lpstr>
      <vt:lpstr>Resource Analysis</vt:lpstr>
      <vt:lpstr>Resources in THE </vt:lpstr>
      <vt:lpstr>Resources in THE</vt:lpstr>
      <vt:lpstr>Resources in THE </vt:lpstr>
      <vt:lpstr>Outsourcing</vt:lpstr>
      <vt:lpstr> Tourism, Hospitality and Event Organisations  The Products and Markets Context </vt:lpstr>
      <vt:lpstr>Introduction</vt:lpstr>
      <vt:lpstr>Understanding Markets</vt:lpstr>
      <vt:lpstr>Market Attractiveness</vt:lpstr>
      <vt:lpstr>Defining Markets</vt:lpstr>
      <vt:lpstr>Defining Markets</vt:lpstr>
      <vt:lpstr>STP Marketing</vt:lpstr>
      <vt:lpstr>Criteria for Segmentation </vt:lpstr>
      <vt:lpstr>Business to Business (B2B) Marketing</vt:lpstr>
      <vt:lpstr> Targeting   </vt:lpstr>
      <vt:lpstr>Positioning</vt:lpstr>
      <vt:lpstr>The Services Marketing Mix</vt:lpstr>
      <vt:lpstr>Defining and Understanding Products</vt:lpstr>
      <vt:lpstr>The Product Life Cycle (PLC) </vt:lpstr>
      <vt:lpstr>PLC</vt:lpstr>
      <vt:lpstr>New Product Development </vt:lpstr>
      <vt:lpstr> Product Portfolio Theory Balancing risks and opportunities</vt:lpstr>
      <vt:lpstr>BCG</vt:lpstr>
      <vt:lpstr>The Experience Effect</vt:lpstr>
      <vt:lpstr>BCG Matrix</vt:lpstr>
      <vt:lpstr>BCG Matrix </vt:lpstr>
    </vt:vector>
  </TitlesOfParts>
  <Company>Teesside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 and Strategic Objectives  for Tourism, Hospitality and Event Organizations</dc:title>
  <dc:creator>Evans, Nigel</dc:creator>
  <cp:lastModifiedBy>Arlt</cp:lastModifiedBy>
  <cp:revision>57</cp:revision>
  <dcterms:created xsi:type="dcterms:W3CDTF">2014-08-18T22:14:42Z</dcterms:created>
  <dcterms:modified xsi:type="dcterms:W3CDTF">2016-12-17T19:13:21Z</dcterms:modified>
</cp:coreProperties>
</file>