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4" r:id="rId2"/>
    <p:sldMasterId id="2147483962" r:id="rId3"/>
    <p:sldMasterId id="2147483975" r:id="rId4"/>
    <p:sldMasterId id="2147483988" r:id="rId5"/>
    <p:sldMasterId id="2147484001" r:id="rId6"/>
    <p:sldMasterId id="2147484014" r:id="rId7"/>
    <p:sldMasterId id="2147484027" r:id="rId8"/>
  </p:sldMasterIdLst>
  <p:notesMasterIdLst>
    <p:notesMasterId r:id="rId21"/>
  </p:notesMasterIdLst>
  <p:sldIdLst>
    <p:sldId id="828" r:id="rId9"/>
    <p:sldId id="831" r:id="rId10"/>
    <p:sldId id="832" r:id="rId11"/>
    <p:sldId id="833" r:id="rId12"/>
    <p:sldId id="834" r:id="rId13"/>
    <p:sldId id="768" r:id="rId14"/>
    <p:sldId id="769" r:id="rId15"/>
    <p:sldId id="822" r:id="rId16"/>
    <p:sldId id="836" r:id="rId17"/>
    <p:sldId id="837" r:id="rId18"/>
    <p:sldId id="813" r:id="rId19"/>
    <p:sldId id="838" r:id="rId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2F3C"/>
    <a:srgbClr val="CC00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6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6773628543956753"/>
          <c:y val="0.26548482976153087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079909565759726E-2"/>
          <c:y val="0.13331772177835652"/>
          <c:w val="0.72432031392115592"/>
          <c:h val="0.82363963889840441"/>
        </c:manualLayout>
      </c:layout>
      <c:pie3DChart>
        <c:varyColors val="1"/>
        <c:ser>
          <c:idx val="0"/>
          <c:order val="0"/>
          <c:tx>
            <c:strRef>
              <c:f>Tabelle1!$B$2</c:f>
              <c:strCache>
                <c:ptCount val="1"/>
                <c:pt idx="0">
                  <c:v>China 2014
Number of trips (million)
Source: COTRI, CTA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Tabelle1!$A$3:$A$6</c:f>
              <c:strCache>
                <c:ptCount val="4"/>
                <c:pt idx="0">
                  <c:v>Domestic trips</c:v>
                </c:pt>
                <c:pt idx="1">
                  <c:v>Outbound trips</c:v>
                </c:pt>
                <c:pt idx="2">
                  <c:v>Inbound trips HK/Macau/Taiwan</c:v>
                </c:pt>
                <c:pt idx="3">
                  <c:v>Inbound trip "Foreigners"</c:v>
                </c:pt>
              </c:strCache>
            </c:strRef>
          </c:cat>
          <c:val>
            <c:numRef>
              <c:f>Tabelle1!$B$3:$B$6</c:f>
              <c:numCache>
                <c:formatCode>General</c:formatCode>
                <c:ptCount val="4"/>
                <c:pt idx="0">
                  <c:v>3600</c:v>
                </c:pt>
                <c:pt idx="1">
                  <c:v>116</c:v>
                </c:pt>
                <c:pt idx="2">
                  <c:v>102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47353239260933"/>
          <c:y val="0.43428392408037525"/>
          <c:w val="0.30162547750838076"/>
          <c:h val="0.2136692349256855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2714595963115227"/>
          <c:y val="0.2752960591635740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Tabelle1!$B$10</c:f>
              <c:strCache>
                <c:ptCount val="1"/>
                <c:pt idx="0">
                  <c:v>China 2014
Tourism spending in billion US$
Source: COTRI, CTA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Tabelle1!$A$11:$A$14</c:f>
              <c:strCache>
                <c:ptCount val="4"/>
                <c:pt idx="0">
                  <c:v>Domestic trips</c:v>
                </c:pt>
                <c:pt idx="1">
                  <c:v>Outbound trips</c:v>
                </c:pt>
                <c:pt idx="2">
                  <c:v>Inbound trips HK/Macau/Taiwan</c:v>
                </c:pt>
                <c:pt idx="3">
                  <c:v>Inbound trip "Foreigners"</c:v>
                </c:pt>
              </c:strCache>
            </c:strRef>
          </c:cat>
          <c:val>
            <c:numRef>
              <c:f>Tabelle1!$B$11:$B$14</c:f>
              <c:numCache>
                <c:formatCode>General</c:formatCode>
                <c:ptCount val="4"/>
                <c:pt idx="0">
                  <c:v>550</c:v>
                </c:pt>
                <c:pt idx="1">
                  <c:v>165</c:v>
                </c:pt>
                <c:pt idx="2">
                  <c:v>22</c:v>
                </c:pt>
                <c:pt idx="3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795716907068028"/>
          <c:y val="0.47045420922595432"/>
          <c:w val="0.2489454857965763"/>
          <c:h val="0.1915651717811650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F7B98-13C2-48AC-9AF7-AC65033E0944}" type="datetimeFigureOut">
              <a:rPr lang="de-DE" smtClean="0"/>
              <a:t>25.11.2018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5E394-486C-4359-8F49-D95B200D189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90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E394-486C-4359-8F49-D95B200D1894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928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E394-486C-4359-8F49-D95B200D1894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92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E394-486C-4359-8F49-D95B200D1894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928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E394-486C-4359-8F49-D95B200D1894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928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5E394-486C-4359-8F49-D95B200D1894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392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67FD-11DF-47C2-B308-3F5B73F6081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C8AD5-A42F-4FC2-A31F-5D9C3DC1905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920D-EE6B-465E-AD5B-17BEC023666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D646-258F-4641-9E4A-FD61DA47829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BF33-68FE-4044-82FC-1CB05D84F1B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8B4E-DF30-4C79-A51B-1FBB9C3537A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72B-29E4-4473-832B-8329975A459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0E1-7460-429F-B8BF-5B82070945C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CC0B-8674-4C04-9DA9-3150DE41FDD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40C8-CF3D-4104-BF05-3FB4BCA5F45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19F-042D-47DC-BD38-F5A40A0DC9F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D4A43-5D94-43A5-956E-0B9ADC778CB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87DB-53FB-47E0-85D5-C692CA7934D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0EC-D42A-4458-9F95-71A2B76859D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A0B-CD9B-4631-8E66-A35F5AFD6F8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904F-8D23-4835-AEE1-D2AE00B319A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RINEW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 userDrawn="1"/>
        </p:nvCxnSpPr>
        <p:spPr>
          <a:xfrm flipV="1">
            <a:off x="0" y="6477000"/>
            <a:ext cx="6781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 userDrawn="1"/>
        </p:nvSpPr>
        <p:spPr>
          <a:xfrm>
            <a:off x="6858000" y="63246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b="1" dirty="0">
                <a:latin typeface="Tahoma" pitchFamily="34" charset="0"/>
                <a:cs typeface="Tahoma" pitchFamily="34" charset="0"/>
              </a:rPr>
              <a:t>www.china-outbound.com</a:t>
            </a:r>
            <a:endParaRPr lang="en-US" sz="11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23308"/>
            <a:ext cx="33623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7924800" y="6492875"/>
            <a:ext cx="1219200" cy="365125"/>
          </a:xfrm>
        </p:spPr>
        <p:txBody>
          <a:bodyPr/>
          <a:lstStyle>
            <a:lvl1pPr algn="r"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/>
              <a:t>                </a:t>
            </a:r>
            <a:fld id="{17042B8F-3536-43C8-824C-36E9957AAE9B}" type="slidenum">
              <a:rPr lang="en-US" smtClean="0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84A5-0DFB-47A6-BD45-45B0C7F4D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BF33-68FE-4044-82FC-1CB05D84F1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52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C43F-AB63-4AB0-B5A3-9BDAAC6BB1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8B4E-DF30-4C79-A51B-1FBB9C3537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78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4FB2-01DD-4342-8207-3276CABEE8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72B-29E4-4473-832B-8329975A45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04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0145-9E14-4084-AAFC-CBB931CDCB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0E1-7460-429F-B8BF-5B82070945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67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E09-39A2-49D7-9AD0-2077642EA1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CC0B-8674-4C04-9DA9-3150DE41F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6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A82D-EE69-443A-89A5-EDF8521BEC1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187B-8E07-488E-8A94-36384BAF07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40C8-CF3D-4104-BF05-3FB4BCA5F4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77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7D02-DD64-4F26-8782-DB97F892E6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19F-042D-47DC-BD38-F5A40A0DC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2823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0B4B-146F-43CC-A7F3-0E63D8AA84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87DB-53FB-47E0-85D5-C692CA7934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772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5BEE-87E5-4665-B75A-DF6A56300A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0EC-D42A-4458-9F95-71A2B76859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3688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123-EA5A-419D-A4FD-82DE13221A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A0B-CD9B-4631-8E66-A35F5AFD6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967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1580-E6D0-4104-9110-40D82B7C5F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904F-8D23-4835-AEE1-D2AE00B319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801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RI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 userDrawn="1"/>
        </p:nvGrpSpPr>
        <p:grpSpPr>
          <a:xfrm>
            <a:off x="3581400" y="152400"/>
            <a:ext cx="5410200" cy="685800"/>
            <a:chOff x="3581400" y="304800"/>
            <a:chExt cx="5410200" cy="685800"/>
          </a:xfrm>
          <a:noFill/>
        </p:grpSpPr>
        <p:pic>
          <p:nvPicPr>
            <p:cNvPr id="3" name="Picture 6" descr="download_cotrilogo_web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13652" y="381000"/>
              <a:ext cx="1567947" cy="609600"/>
            </a:xfrm>
            <a:prstGeom prst="rect">
              <a:avLst/>
            </a:prstGeom>
            <a:grpFill/>
          </p:spPr>
        </p:pic>
        <p:grpSp>
          <p:nvGrpSpPr>
            <p:cNvPr id="4" name="Group 10"/>
            <p:cNvGrpSpPr/>
            <p:nvPr/>
          </p:nvGrpSpPr>
          <p:grpSpPr>
            <a:xfrm>
              <a:off x="3581400" y="304800"/>
              <a:ext cx="5410200" cy="612577"/>
              <a:chOff x="3581400" y="228600"/>
              <a:chExt cx="5410200" cy="612577"/>
            </a:xfrm>
            <a:grpFill/>
          </p:grpSpPr>
          <p:sp>
            <p:nvSpPr>
              <p:cNvPr id="5" name="TextBox 3"/>
              <p:cNvSpPr txBox="1"/>
              <p:nvPr/>
            </p:nvSpPr>
            <p:spPr>
              <a:xfrm>
                <a:off x="5181600" y="533400"/>
                <a:ext cx="3810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HINA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UTBOUND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T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OURISM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ESEARCH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NSTITUTE</a:t>
                </a:r>
                <a:endParaRPr lang="en-US" sz="1100" b="1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6" name="Straight Connector 9"/>
              <p:cNvCxnSpPr/>
              <p:nvPr/>
            </p:nvCxnSpPr>
            <p:spPr>
              <a:xfrm>
                <a:off x="3581400" y="228600"/>
                <a:ext cx="5257800" cy="1588"/>
              </a:xfrm>
              <a:prstGeom prst="line">
                <a:avLst/>
              </a:prstGeom>
              <a:grpFill/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Straight Connector 10"/>
          <p:cNvCxnSpPr/>
          <p:nvPr userDrawn="1"/>
        </p:nvCxnSpPr>
        <p:spPr>
          <a:xfrm flipV="1">
            <a:off x="0" y="6477000"/>
            <a:ext cx="6781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 userDrawn="1"/>
        </p:nvSpPr>
        <p:spPr>
          <a:xfrm>
            <a:off x="6858000" y="63246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www.china-outbound.com</a:t>
            </a:r>
            <a:endParaRPr lang="en-US" sz="11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8319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84A5-0DFB-47A6-BD45-45B0C7F4D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BF33-68FE-4044-82FC-1CB05D84F1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19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C43F-AB63-4AB0-B5A3-9BDAAC6BB1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8B4E-DF30-4C79-A51B-1FBB9C3537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067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4FB2-01DD-4342-8207-3276CABEE8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72B-29E4-4473-832B-8329975A45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47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D9414-E8BB-4C9D-B5EE-17CE1B56925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0145-9E14-4084-AAFC-CBB931CDCB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0E1-7460-429F-B8BF-5B82070945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071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E09-39A2-49D7-9AD0-2077642EA1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CC0B-8674-4C04-9DA9-3150DE41F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8770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187B-8E07-488E-8A94-36384BAF07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40C8-CF3D-4104-BF05-3FB4BCA5F4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2834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7D02-DD64-4F26-8782-DB97F892E6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19F-042D-47DC-BD38-F5A40A0DC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74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0B4B-146F-43CC-A7F3-0E63D8AA84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87DB-53FB-47E0-85D5-C692CA7934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92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5BEE-87E5-4665-B75A-DF6A56300A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0EC-D42A-4458-9F95-71A2B76859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51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123-EA5A-419D-A4FD-82DE13221A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A0B-CD9B-4631-8E66-A35F5AFD6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430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1580-E6D0-4104-9110-40D82B7C5F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904F-8D23-4835-AEE1-D2AE00B319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713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RI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 userDrawn="1"/>
        </p:nvGrpSpPr>
        <p:grpSpPr>
          <a:xfrm>
            <a:off x="3581400" y="152400"/>
            <a:ext cx="5410200" cy="685800"/>
            <a:chOff x="3581400" y="304800"/>
            <a:chExt cx="5410200" cy="685800"/>
          </a:xfrm>
          <a:noFill/>
        </p:grpSpPr>
        <p:pic>
          <p:nvPicPr>
            <p:cNvPr id="3" name="Picture 6" descr="download_cotrilogo_web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13652" y="381000"/>
              <a:ext cx="1567947" cy="609600"/>
            </a:xfrm>
            <a:prstGeom prst="rect">
              <a:avLst/>
            </a:prstGeom>
            <a:grpFill/>
          </p:spPr>
        </p:pic>
        <p:grpSp>
          <p:nvGrpSpPr>
            <p:cNvPr id="4" name="Group 10"/>
            <p:cNvGrpSpPr/>
            <p:nvPr/>
          </p:nvGrpSpPr>
          <p:grpSpPr>
            <a:xfrm>
              <a:off x="3581400" y="304800"/>
              <a:ext cx="5410200" cy="612577"/>
              <a:chOff x="3581400" y="228600"/>
              <a:chExt cx="5410200" cy="612577"/>
            </a:xfrm>
            <a:grpFill/>
          </p:grpSpPr>
          <p:sp>
            <p:nvSpPr>
              <p:cNvPr id="5" name="TextBox 3"/>
              <p:cNvSpPr txBox="1"/>
              <p:nvPr/>
            </p:nvSpPr>
            <p:spPr>
              <a:xfrm>
                <a:off x="5181600" y="533400"/>
                <a:ext cx="3810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HINA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UTBOUND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T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OURISM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ESEARCH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NSTITUTE</a:t>
                </a:r>
                <a:endParaRPr lang="en-US" sz="1100" b="1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6" name="Straight Connector 9"/>
              <p:cNvCxnSpPr/>
              <p:nvPr/>
            </p:nvCxnSpPr>
            <p:spPr>
              <a:xfrm>
                <a:off x="3581400" y="228600"/>
                <a:ext cx="5257800" cy="1588"/>
              </a:xfrm>
              <a:prstGeom prst="line">
                <a:avLst/>
              </a:prstGeom>
              <a:grpFill/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Straight Connector 10"/>
          <p:cNvCxnSpPr/>
          <p:nvPr userDrawn="1"/>
        </p:nvCxnSpPr>
        <p:spPr>
          <a:xfrm flipV="1">
            <a:off x="0" y="6477000"/>
            <a:ext cx="6781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 userDrawn="1"/>
        </p:nvSpPr>
        <p:spPr>
          <a:xfrm>
            <a:off x="6858000" y="63246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www.china-outbound.com</a:t>
            </a:r>
            <a:endParaRPr lang="en-US" sz="11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812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84A5-0DFB-47A6-BD45-45B0C7F4D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BF33-68FE-4044-82FC-1CB05D84F1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5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B086B-4E99-4F16-9BB4-8040D82B6D7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C43F-AB63-4AB0-B5A3-9BDAAC6BB1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8B4E-DF30-4C79-A51B-1FBB9C3537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964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4FB2-01DD-4342-8207-3276CABEE8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72B-29E4-4473-832B-8329975A45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2845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0145-9E14-4084-AAFC-CBB931CDCB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0E1-7460-429F-B8BF-5B82070945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8333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E09-39A2-49D7-9AD0-2077642EA1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CC0B-8674-4C04-9DA9-3150DE41F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41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187B-8E07-488E-8A94-36384BAF07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40C8-CF3D-4104-BF05-3FB4BCA5F4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7787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7D02-DD64-4F26-8782-DB97F892E6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19F-042D-47DC-BD38-F5A40A0DC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760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0B4B-146F-43CC-A7F3-0E63D8AA84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87DB-53FB-47E0-85D5-C692CA7934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587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5BEE-87E5-4665-B75A-DF6A56300A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0EC-D42A-4458-9F95-71A2B76859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332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123-EA5A-419D-A4FD-82DE13221A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A0B-CD9B-4631-8E66-A35F5AFD6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112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1580-E6D0-4104-9110-40D82B7C5F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904F-8D23-4835-AEE1-D2AE00B319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AF085-18E1-4006-915B-70AB7666430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RI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 userDrawn="1"/>
        </p:nvGrpSpPr>
        <p:grpSpPr>
          <a:xfrm>
            <a:off x="3581400" y="152400"/>
            <a:ext cx="5410200" cy="685800"/>
            <a:chOff x="3581400" y="304800"/>
            <a:chExt cx="5410200" cy="685800"/>
          </a:xfrm>
          <a:noFill/>
        </p:grpSpPr>
        <p:pic>
          <p:nvPicPr>
            <p:cNvPr id="3" name="Picture 6" descr="download_cotrilogo_web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13652" y="381000"/>
              <a:ext cx="1567947" cy="609600"/>
            </a:xfrm>
            <a:prstGeom prst="rect">
              <a:avLst/>
            </a:prstGeom>
            <a:grpFill/>
          </p:spPr>
        </p:pic>
        <p:grpSp>
          <p:nvGrpSpPr>
            <p:cNvPr id="4" name="Group 10"/>
            <p:cNvGrpSpPr/>
            <p:nvPr/>
          </p:nvGrpSpPr>
          <p:grpSpPr>
            <a:xfrm>
              <a:off x="3581400" y="304800"/>
              <a:ext cx="5410200" cy="612577"/>
              <a:chOff x="3581400" y="228600"/>
              <a:chExt cx="5410200" cy="612577"/>
            </a:xfrm>
            <a:grpFill/>
          </p:grpSpPr>
          <p:sp>
            <p:nvSpPr>
              <p:cNvPr id="5" name="TextBox 3"/>
              <p:cNvSpPr txBox="1"/>
              <p:nvPr/>
            </p:nvSpPr>
            <p:spPr>
              <a:xfrm>
                <a:off x="5181600" y="533400"/>
                <a:ext cx="3810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HINA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UTBOUND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T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OURISM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ESEARCH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NSTITUTE</a:t>
                </a:r>
                <a:endParaRPr lang="en-US" sz="1100" b="1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6" name="Straight Connector 9"/>
              <p:cNvCxnSpPr/>
              <p:nvPr/>
            </p:nvCxnSpPr>
            <p:spPr>
              <a:xfrm>
                <a:off x="3581400" y="228600"/>
                <a:ext cx="5257800" cy="1588"/>
              </a:xfrm>
              <a:prstGeom prst="line">
                <a:avLst/>
              </a:prstGeom>
              <a:grpFill/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Straight Connector 10"/>
          <p:cNvCxnSpPr/>
          <p:nvPr userDrawn="1"/>
        </p:nvCxnSpPr>
        <p:spPr>
          <a:xfrm flipV="1">
            <a:off x="0" y="6477000"/>
            <a:ext cx="6781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 userDrawn="1"/>
        </p:nvSpPr>
        <p:spPr>
          <a:xfrm>
            <a:off x="6858000" y="63246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www.china-outbound.com</a:t>
            </a:r>
            <a:endParaRPr lang="en-US" sz="11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62977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BF33-68FE-4044-82FC-1CB05D84F1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263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8B4E-DF30-4C79-A51B-1FBB9C3537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0680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72B-29E4-4473-832B-8329975A45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2761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0E1-7460-429F-B8BF-5B82070945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14574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CC0B-8674-4C04-9DA9-3150DE41F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73475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40C8-CF3D-4104-BF05-3FB4BCA5F4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1665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19F-042D-47DC-BD38-F5A40A0DC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82101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87DB-53FB-47E0-85D5-C692CA7934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57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0EC-D42A-4458-9F95-71A2B76859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1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8BF37-370E-4782-93A7-86AA9F6AD42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A0B-CD9B-4631-8E66-A35F5AFD6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32571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904F-8D23-4835-AEE1-D2AE00B319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8432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RINEW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 userDrawn="1"/>
        </p:nvCxnSpPr>
        <p:spPr>
          <a:xfrm flipV="1">
            <a:off x="0" y="6477000"/>
            <a:ext cx="6781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 userDrawn="1"/>
        </p:nvSpPr>
        <p:spPr>
          <a:xfrm>
            <a:off x="6858000" y="63246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www.china-outbound.com</a:t>
            </a:r>
            <a:endParaRPr lang="en-US" sz="11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23308"/>
            <a:ext cx="33623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7924800" y="6492875"/>
            <a:ext cx="1219200" cy="365125"/>
          </a:xfrm>
        </p:spPr>
        <p:txBody>
          <a:bodyPr/>
          <a:lstStyle>
            <a:lvl1pPr algn="r">
              <a:defRPr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                </a:t>
            </a: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3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84A5-0DFB-47A6-BD45-45B0C7F4D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BF33-68FE-4044-82FC-1CB05D84F1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8965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C43F-AB63-4AB0-B5A3-9BDAAC6BB1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8B4E-DF30-4C79-A51B-1FBB9C3537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08813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4FB2-01DD-4342-8207-3276CABEE8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72B-29E4-4473-832B-8329975A45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6489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0145-9E14-4084-AAFC-CBB931CDCB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0E1-7460-429F-B8BF-5B82070945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862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E09-39A2-49D7-9AD0-2077642EA1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CC0B-8674-4C04-9DA9-3150DE41F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848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187B-8E07-488E-8A94-36384BAF07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40C8-CF3D-4104-BF05-3FB4BCA5F4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277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7D02-DD64-4F26-8782-DB97F892E6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19F-042D-47DC-BD38-F5A40A0DC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4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6C908-DF4C-4225-A607-350D7A511D1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0B4B-146F-43CC-A7F3-0E63D8AA84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87DB-53FB-47E0-85D5-C692CA7934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0824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5BEE-87E5-4665-B75A-DF6A56300A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0EC-D42A-4458-9F95-71A2B76859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7536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123-EA5A-419D-A4FD-82DE13221A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A0B-CD9B-4631-8E66-A35F5AFD6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9164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1580-E6D0-4104-9110-40D82B7C5F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904F-8D23-4835-AEE1-D2AE00B319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164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RI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 userDrawn="1"/>
        </p:nvGrpSpPr>
        <p:grpSpPr>
          <a:xfrm>
            <a:off x="3581400" y="152400"/>
            <a:ext cx="5410200" cy="685800"/>
            <a:chOff x="3581400" y="304800"/>
            <a:chExt cx="5410200" cy="685800"/>
          </a:xfrm>
          <a:noFill/>
        </p:grpSpPr>
        <p:pic>
          <p:nvPicPr>
            <p:cNvPr id="3" name="Picture 6" descr="download_cotrilogo_web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13652" y="381000"/>
              <a:ext cx="1567947" cy="609600"/>
            </a:xfrm>
            <a:prstGeom prst="rect">
              <a:avLst/>
            </a:prstGeom>
            <a:grpFill/>
          </p:spPr>
        </p:pic>
        <p:grpSp>
          <p:nvGrpSpPr>
            <p:cNvPr id="4" name="Group 10"/>
            <p:cNvGrpSpPr/>
            <p:nvPr/>
          </p:nvGrpSpPr>
          <p:grpSpPr>
            <a:xfrm>
              <a:off x="3581400" y="304800"/>
              <a:ext cx="5410200" cy="612577"/>
              <a:chOff x="3581400" y="228600"/>
              <a:chExt cx="5410200" cy="612577"/>
            </a:xfrm>
            <a:grpFill/>
          </p:grpSpPr>
          <p:sp>
            <p:nvSpPr>
              <p:cNvPr id="5" name="TextBox 3"/>
              <p:cNvSpPr txBox="1"/>
              <p:nvPr/>
            </p:nvSpPr>
            <p:spPr>
              <a:xfrm>
                <a:off x="5181600" y="533400"/>
                <a:ext cx="3810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HINA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UTBOUND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T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OURISM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ESEARCH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NSTITUTE</a:t>
                </a:r>
                <a:endParaRPr lang="en-US" sz="1100" b="1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6" name="Straight Connector 9"/>
              <p:cNvCxnSpPr/>
              <p:nvPr/>
            </p:nvCxnSpPr>
            <p:spPr>
              <a:xfrm>
                <a:off x="3581400" y="228600"/>
                <a:ext cx="5257800" cy="1588"/>
              </a:xfrm>
              <a:prstGeom prst="line">
                <a:avLst/>
              </a:prstGeom>
              <a:grpFill/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Straight Connector 10"/>
          <p:cNvCxnSpPr/>
          <p:nvPr userDrawn="1"/>
        </p:nvCxnSpPr>
        <p:spPr>
          <a:xfrm flipV="1">
            <a:off x="0" y="6477000"/>
            <a:ext cx="6781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 userDrawn="1"/>
        </p:nvSpPr>
        <p:spPr>
          <a:xfrm>
            <a:off x="6858000" y="63246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www.china-outbound.com</a:t>
            </a:r>
            <a:endParaRPr lang="en-US" sz="11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5035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84A5-0DFB-47A6-BD45-45B0C7F4D7B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BF33-68FE-4044-82FC-1CB05D84F1B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65528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DC43F-AB63-4AB0-B5A3-9BDAAC6BB1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8B4E-DF30-4C79-A51B-1FBB9C3537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11384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4FB2-01DD-4342-8207-3276CABEE8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572B-29E4-4473-832B-8329975A459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5788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0145-9E14-4084-AAFC-CBB931CDCB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0E1-7460-429F-B8BF-5B82070945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00350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6E09-39A2-49D7-9AD0-2077642EA1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CC0B-8674-4C04-9DA9-3150DE41FD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D6321-74CE-4DC7-9180-9B305D7C869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1187B-8E07-488E-8A94-36384BAF07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40C8-CF3D-4104-BF05-3FB4BCA5F4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3007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7D02-DD64-4F26-8782-DB97F892E6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1519F-042D-47DC-BD38-F5A40A0DC9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6276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30B4B-146F-43CC-A7F3-0E63D8AA846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87DB-53FB-47E0-85D5-C692CA7934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0047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5BEE-87E5-4665-B75A-DF6A56300A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0EC-D42A-4458-9F95-71A2B76859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9448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4123-EA5A-419D-A4FD-82DE13221A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7A0B-CD9B-4631-8E66-A35F5AFD6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430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01580-E6D0-4104-9110-40D82B7C5F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904F-8D23-4835-AEE1-D2AE00B319A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2264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TRI P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 userDrawn="1"/>
        </p:nvGrpSpPr>
        <p:grpSpPr>
          <a:xfrm>
            <a:off x="3581400" y="152400"/>
            <a:ext cx="5410200" cy="685800"/>
            <a:chOff x="3581400" y="304800"/>
            <a:chExt cx="5410200" cy="685800"/>
          </a:xfrm>
          <a:noFill/>
        </p:grpSpPr>
        <p:pic>
          <p:nvPicPr>
            <p:cNvPr id="3" name="Picture 6" descr="download_cotrilogo_web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13652" y="381000"/>
              <a:ext cx="1567947" cy="609600"/>
            </a:xfrm>
            <a:prstGeom prst="rect">
              <a:avLst/>
            </a:prstGeom>
            <a:grpFill/>
          </p:spPr>
        </p:pic>
        <p:grpSp>
          <p:nvGrpSpPr>
            <p:cNvPr id="4" name="Group 10"/>
            <p:cNvGrpSpPr/>
            <p:nvPr/>
          </p:nvGrpSpPr>
          <p:grpSpPr>
            <a:xfrm>
              <a:off x="3581400" y="304800"/>
              <a:ext cx="5410200" cy="612577"/>
              <a:chOff x="3581400" y="228600"/>
              <a:chExt cx="5410200" cy="612577"/>
            </a:xfrm>
            <a:grpFill/>
          </p:grpSpPr>
          <p:sp>
            <p:nvSpPr>
              <p:cNvPr id="5" name="TextBox 3"/>
              <p:cNvSpPr txBox="1"/>
              <p:nvPr/>
            </p:nvSpPr>
            <p:spPr>
              <a:xfrm>
                <a:off x="5181600" y="533400"/>
                <a:ext cx="3810000" cy="30777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C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HINA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UTBOUND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T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OURISM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R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ESEARCH</a:t>
                </a:r>
                <a:r>
                  <a:rPr lang="it-IT" sz="14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it-IT" sz="1400" b="1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I</a:t>
                </a:r>
                <a:r>
                  <a:rPr lang="it-IT" sz="1100" dirty="0">
                    <a:solidFill>
                      <a:prstClr val="black"/>
                    </a:solidFill>
                    <a:latin typeface="Tahoma" pitchFamily="34" charset="0"/>
                    <a:cs typeface="Tahoma" pitchFamily="34" charset="0"/>
                  </a:rPr>
                  <a:t>NSTITUTE</a:t>
                </a:r>
                <a:endParaRPr lang="en-US" sz="1100" b="1" dirty="0">
                  <a:solidFill>
                    <a:prstClr val="black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6" name="Straight Connector 9"/>
              <p:cNvCxnSpPr/>
              <p:nvPr/>
            </p:nvCxnSpPr>
            <p:spPr>
              <a:xfrm>
                <a:off x="3581400" y="228600"/>
                <a:ext cx="5257800" cy="1588"/>
              </a:xfrm>
              <a:prstGeom prst="line">
                <a:avLst/>
              </a:prstGeom>
              <a:grpFill/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" name="Straight Connector 10"/>
          <p:cNvCxnSpPr/>
          <p:nvPr userDrawn="1"/>
        </p:nvCxnSpPr>
        <p:spPr>
          <a:xfrm flipV="1">
            <a:off x="0" y="6477000"/>
            <a:ext cx="6781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 userDrawn="1"/>
        </p:nvSpPr>
        <p:spPr>
          <a:xfrm>
            <a:off x="6858000" y="6324600"/>
            <a:ext cx="213360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www.china-outbound.com</a:t>
            </a:r>
            <a:endParaRPr lang="en-US" sz="11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9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33B12E-00B1-4C1B-B72E-E803221B733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42B8F-3536-43C8-824C-36E9957AAE9B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89747-4F7A-4764-8980-2273FE882F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42B8F-3536-43C8-824C-36E9957AAE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11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89747-4F7A-4764-8980-2273FE882F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42B8F-3536-43C8-824C-36E9957AAE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4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89747-4F7A-4764-8980-2273FE882F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42B8F-3536-43C8-824C-36E9957AAE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6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42B8F-3536-43C8-824C-36E9957AAE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6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89747-4F7A-4764-8980-2273FE882F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42B8F-3536-43C8-824C-36E9957AAE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9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B89747-4F7A-4764-8980-2273FE882F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11/25/2018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042B8F-3536-43C8-824C-36E9957AAE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9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eck 1"/>
          <p:cNvSpPr>
            <a:spLocks noChangeArrowheads="1"/>
          </p:cNvSpPr>
          <p:nvPr/>
        </p:nvSpPr>
        <p:spPr bwMode="auto">
          <a:xfrm>
            <a:off x="917575" y="914400"/>
            <a:ext cx="7769226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GB" sz="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en-GB" sz="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>
              <a:defRPr/>
            </a:pPr>
            <a:endParaRPr lang="en-GB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>
              <a:defRPr/>
            </a:pP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Chinese Hospitality Investors keeping pace with the </a:t>
            </a:r>
          </a:p>
          <a:p>
            <a:pPr algn="ctr">
              <a:defRPr/>
            </a:pP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Second Wave of China’s </a:t>
            </a:r>
          </a:p>
          <a:p>
            <a:pPr algn="ctr">
              <a:defRPr/>
            </a:pP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Outbound Tourism</a:t>
            </a:r>
          </a:p>
          <a:p>
            <a:pPr algn="ctr">
              <a:defRPr/>
            </a:pPr>
            <a:endParaRPr lang="en-GB" sz="2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endParaRPr lang="de-DE" sz="24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r>
              <a:rPr lang="de-DE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Tag der Hotelimmobilie, Berlin Adlon Hotel </a:t>
            </a:r>
          </a:p>
          <a:p>
            <a:pPr algn="ctr"/>
            <a:r>
              <a:rPr lang="de-DE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November 11, 2015</a:t>
            </a:r>
          </a:p>
          <a:p>
            <a:pPr algn="ctr"/>
            <a:endParaRPr lang="de-DE" sz="24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algn="ctr"/>
            <a:r>
              <a:rPr lang="de-DE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Prof. Dr. Wolfgang Georg Arlt </a:t>
            </a:r>
            <a:r>
              <a:rPr lang="de-DE" sz="2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FRGS</a:t>
            </a:r>
            <a:endParaRPr lang="en-GB" sz="2400" b="1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" descr="Bildergebnis für bit milano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Bildergebnis für itb academ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C:\Users\arlt\AppData\Local\Temp\logo-zi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06463"/>
            <a:ext cx="3733334" cy="50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066800"/>
            <a:ext cx="24765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3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eck 1"/>
          <p:cNvSpPr>
            <a:spLocks noChangeArrowheads="1"/>
          </p:cNvSpPr>
          <p:nvPr/>
        </p:nvSpPr>
        <p:spPr bwMode="auto">
          <a:xfrm>
            <a:off x="381000" y="832515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04801" y="22860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       </a:t>
            </a:r>
            <a:endParaRPr lang="en-GB" sz="2800" dirty="0"/>
          </a:p>
        </p:txBody>
      </p:sp>
      <p:sp>
        <p:nvSpPr>
          <p:cNvPr id="7" name="Rechteck 6"/>
          <p:cNvSpPr/>
          <p:nvPr/>
        </p:nvSpPr>
        <p:spPr>
          <a:xfrm>
            <a:off x="38100" y="309295"/>
            <a:ext cx="84284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Chinese Outbound Hospitality Investment in Europe</a:t>
            </a:r>
            <a:r>
              <a:rPr lang="en-GB" dirty="0" smtClean="0"/>
              <a:t> </a:t>
            </a:r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3400" y="1600200"/>
            <a:ext cx="82295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Second Wave (2014ff.) </a:t>
            </a:r>
          </a:p>
          <a:p>
            <a:endParaRPr lang="de-DE" sz="2400" b="1" dirty="0">
              <a:solidFill>
                <a:prstClr val="black"/>
              </a:solidFill>
              <a:latin typeface="Calibri"/>
            </a:endParaRPr>
          </a:p>
          <a:p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Player in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second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wave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include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many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of most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important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Chinese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companies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and the China Investment Corporation: </a:t>
            </a:r>
          </a:p>
          <a:p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de-DE" sz="2400" b="1" dirty="0" smtClean="0">
                <a:solidFill>
                  <a:prstClr val="black"/>
                </a:solidFill>
                <a:latin typeface="Calibri"/>
              </a:rPr>
            </a:b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Dalian Wanda 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(the „Disney“ of China)</a:t>
            </a:r>
            <a:br>
              <a:rPr lang="de-DE" sz="2400" dirty="0" smtClean="0">
                <a:solidFill>
                  <a:prstClr val="black"/>
                </a:solidFill>
                <a:latin typeface="Calibri"/>
              </a:rPr>
            </a:b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Alibaba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(the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Ebay+Amazon+VISA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of China)</a:t>
            </a:r>
            <a:br>
              <a:rPr lang="de-DE" sz="2400" dirty="0" smtClean="0">
                <a:solidFill>
                  <a:prstClr val="black"/>
                </a:solidFill>
                <a:latin typeface="Calibri"/>
              </a:rPr>
            </a:b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Jinjiang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Hotel Group 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aims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to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become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global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No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. 1)</a:t>
            </a:r>
            <a:br>
              <a:rPr lang="de-DE" sz="2400" dirty="0" smtClean="0">
                <a:solidFill>
                  <a:prstClr val="black"/>
                </a:solidFill>
                <a:latin typeface="Calibri"/>
              </a:rPr>
            </a:b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HNA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Hainan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Airline Group 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early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starter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)</a:t>
            </a:r>
            <a:br>
              <a:rPr lang="de-DE" sz="2400" dirty="0" smtClean="0">
                <a:solidFill>
                  <a:prstClr val="black"/>
                </a:solidFill>
                <a:latin typeface="Calibri"/>
              </a:rPr>
            </a:b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Ctrip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(more than 50%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market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share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of OTA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market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)</a:t>
            </a:r>
            <a:br>
              <a:rPr lang="de-DE" sz="2400" dirty="0" smtClean="0">
                <a:solidFill>
                  <a:prstClr val="black"/>
                </a:solidFill>
                <a:latin typeface="Calibri"/>
              </a:rPr>
            </a:b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CIC 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government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investment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dirty="0" err="1" smtClean="0">
                <a:solidFill>
                  <a:prstClr val="black"/>
                </a:solidFill>
                <a:latin typeface="Calibri"/>
              </a:rPr>
              <a:t>fund</a:t>
            </a:r>
            <a:r>
              <a:rPr lang="de-DE" sz="2400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r>
              <a:rPr lang="en-GB" sz="2400" b="1" dirty="0" err="1">
                <a:solidFill>
                  <a:prstClr val="black"/>
                </a:solidFill>
                <a:latin typeface="Calibri"/>
              </a:rPr>
              <a:t>Anbang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Insurance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Group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(buyer of Waldorf Astoria) </a:t>
            </a:r>
            <a:endParaRPr lang="en-GB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45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eck 1"/>
          <p:cNvSpPr>
            <a:spLocks noChangeArrowheads="1"/>
          </p:cNvSpPr>
          <p:nvPr/>
        </p:nvSpPr>
        <p:spPr bwMode="auto">
          <a:xfrm>
            <a:off x="381000" y="832515"/>
            <a:ext cx="8610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16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en-GB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Second Wave travellers more open to suggestions, but also more confident and demanding than ever</a:t>
            </a:r>
          </a:p>
          <a:p>
            <a:endParaRPr lang="en-GB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Second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Wave Chinese travellers can be attracted to new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products, new places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, new activities, new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times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of the year,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bringing not only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more,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but a different kind of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business</a:t>
            </a:r>
          </a:p>
          <a:p>
            <a:pPr marL="342900" lvl="0" indent="-342900">
              <a:buBlip>
                <a:blip r:embed="rId2"/>
              </a:buBlip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But: To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satisfy the Second Wave Chinese travellers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needs more preparation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understanding to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keep the balance between treating Chinese Second Wave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customers as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international citizens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still showing respect to the Chinese 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culture by </a:t>
            </a:r>
            <a:br>
              <a:rPr lang="en-US" sz="2400" b="1" dirty="0" smtClean="0">
                <a:solidFill>
                  <a:prstClr val="black"/>
                </a:solidFill>
                <a:latin typeface="Calibri"/>
              </a:rPr>
            </a:b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p</a:t>
            </a:r>
            <a:r>
              <a:rPr lang="en-GB" sz="2400" b="1" dirty="0" err="1" smtClean="0">
                <a:solidFill>
                  <a:prstClr val="black"/>
                </a:solidFill>
                <a:latin typeface="Calibri"/>
              </a:rPr>
              <a:t>roviding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the right kind of reasons to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come, the right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story to tell and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providing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the feeling of being </a:t>
            </a:r>
            <a:r>
              <a:rPr lang="en-GB" sz="2400" b="1" u="sng" dirty="0">
                <a:solidFill>
                  <a:prstClr val="black"/>
                </a:solidFill>
                <a:latin typeface="Calibri"/>
              </a:rPr>
              <a:t>more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 welcomed as Second Wave Chinese traveller than any other kind of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customer</a:t>
            </a:r>
            <a:endParaRPr lang="en-GB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81000" y="222422"/>
            <a:ext cx="43252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Outlook Chinese Outbound </a:t>
            </a: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Tourism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771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eck 1"/>
          <p:cNvSpPr>
            <a:spLocks noChangeArrowheads="1"/>
          </p:cNvSpPr>
          <p:nvPr/>
        </p:nvSpPr>
        <p:spPr bwMode="auto">
          <a:xfrm>
            <a:off x="381000" y="832515"/>
            <a:ext cx="8610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16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en-GB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Second Wave investment will continue to grow </a:t>
            </a:r>
          </a:p>
          <a:p>
            <a:endParaRPr lang="en-GB" sz="1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Investment in tangible assets is still preferred by most Chinese investors</a:t>
            </a: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Further growth of tourism in Europe in coming decades is taken for granted, investment in hospitality property at current prices appears to Chinese investors as a safe bet compared to stocks, art, IT companies</a:t>
            </a: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Chinese outbound </a:t>
            </a:r>
            <a:r>
              <a:rPr lang="en-US" sz="2400" b="1" dirty="0" err="1" smtClean="0">
                <a:solidFill>
                  <a:prstClr val="black"/>
                </a:solidFill>
                <a:latin typeface="Calibri"/>
              </a:rPr>
              <a:t>travellers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 are seen as a part of the market (itineraries for package tours can be adapted to include less central locations) but are no longer the main focus of investors</a:t>
            </a:r>
          </a:p>
          <a:p>
            <a:pPr marL="342900" lvl="0" indent="-342900">
              <a:buBlip>
                <a:blip r:embed="rId2"/>
              </a:buBlip>
            </a:pPr>
            <a:r>
              <a:rPr lang="en-US" sz="2400" b="1" dirty="0" smtClean="0">
                <a:solidFill>
                  <a:prstClr val="black"/>
                </a:solidFill>
                <a:latin typeface="Calibri"/>
              </a:rPr>
              <a:t>China is No. 1 in many fields (beer production, hi-speed train network, internet users…), Chinese investors aim to develop the largest hotel chains in the world</a:t>
            </a:r>
            <a:endParaRPr lang="en-GB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81000" y="222422"/>
            <a:ext cx="441627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Outlook Chinese Hospitality </a:t>
            </a:r>
          </a:p>
          <a:p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nvestment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01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" descr="Bildergebnis für bit milano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Bildergebnis für itb academ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C:\Users\arlt\AppData\Local\Temp\jll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6800"/>
            <a:ext cx="6614256" cy="4933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/>
        </p:nvSpPr>
        <p:spPr>
          <a:xfrm>
            <a:off x="460375" y="206444"/>
            <a:ext cx="43908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Why we are talking </a:t>
            </a:r>
          </a:p>
          <a:p>
            <a:r>
              <a:rPr lang="en-GB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GB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bout China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8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" descr="Bildergebnis für bit milano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Bildergebnis für itb academ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C:\Users\arlt\AppData\Local\Temp\jll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6598124" cy="465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35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" descr="Bildergebnis für bit milano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Bildergebnis für itb academ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 descr="C:\Users\arlt\AppData\Local\Temp\jll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199975" cy="367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8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utoShape 2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www.ceatm.org/templates/mkgCreativeForCeatm/images/Logo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" descr="Bildergebnis für bit milano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2" descr="Bildergebnis für itb academ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2" name="Picture 2" descr="C:\Users\arlt\AppData\Local\Temp\jll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943600" cy="515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0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81000" y="309295"/>
            <a:ext cx="457400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Relevance of outbound travel</a:t>
            </a: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for Chinese tourism industry</a:t>
            </a:r>
            <a:b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</a:b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by </a:t>
            </a:r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number of travellers</a:t>
            </a:r>
          </a:p>
          <a:p>
            <a:endParaRPr lang="de-D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74961"/>
              </p:ext>
            </p:extLst>
          </p:nvPr>
        </p:nvGraphicFramePr>
        <p:xfrm>
          <a:off x="946731" y="309295"/>
          <a:ext cx="7696200" cy="6320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351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769571"/>
              </p:ext>
            </p:extLst>
          </p:nvPr>
        </p:nvGraphicFramePr>
        <p:xfrm>
          <a:off x="381000" y="309295"/>
          <a:ext cx="8610600" cy="6320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81000" y="309295"/>
            <a:ext cx="465576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Relevance of o</a:t>
            </a:r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utbound travel </a:t>
            </a:r>
            <a:endParaRPr lang="en-GB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for Chinese tourism industry</a:t>
            </a:r>
          </a:p>
          <a:p>
            <a:r>
              <a:rPr lang="de-DE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by </a:t>
            </a:r>
            <a:r>
              <a:rPr lang="de-DE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spending</a:t>
            </a:r>
            <a:endParaRPr lang="de-DE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54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eck 1"/>
          <p:cNvSpPr>
            <a:spLocks noChangeArrowheads="1"/>
          </p:cNvSpPr>
          <p:nvPr/>
        </p:nvSpPr>
        <p:spPr bwMode="auto">
          <a:xfrm>
            <a:off x="381000" y="832515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04801" y="22860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       </a:t>
            </a:r>
            <a:endParaRPr lang="en-GB" sz="2800" dirty="0"/>
          </a:p>
        </p:txBody>
      </p:sp>
      <p:sp>
        <p:nvSpPr>
          <p:cNvPr id="7" name="Rechteck 6"/>
          <p:cNvSpPr/>
          <p:nvPr/>
        </p:nvSpPr>
        <p:spPr>
          <a:xfrm>
            <a:off x="38100" y="309295"/>
            <a:ext cx="84284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Chinese Outbound Hospitality Investment in Europe</a:t>
            </a:r>
            <a:r>
              <a:rPr lang="en-GB" dirty="0" smtClean="0"/>
              <a:t> </a:t>
            </a:r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3400" y="1600200"/>
            <a:ext cx="82295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First Wave (1990s – 2013) </a:t>
            </a:r>
          </a:p>
          <a:p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Chinese tour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operators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extend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value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chain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by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buying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/ building 2-3 Star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hotels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in Europe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mostly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for Chinese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travel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groups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in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key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destinations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(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Venice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, Paris, Frankfurt,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Brussels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…)</a:t>
            </a:r>
          </a:p>
          <a:p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endParaRPr lang="en-GB" sz="2400" b="1" dirty="0">
              <a:solidFill>
                <a:prstClr val="black"/>
              </a:solidFill>
              <a:latin typeface="Calibri"/>
            </a:endParaRPr>
          </a:p>
          <a:p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With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growing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travel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and tourism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development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in China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growth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of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major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international and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domestic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hotel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groups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within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China</a:t>
            </a:r>
          </a:p>
          <a:p>
            <a:endParaRPr lang="en-GB" sz="2400" b="1" dirty="0" smtClean="0">
              <a:solidFill>
                <a:prstClr val="black"/>
              </a:solidFill>
              <a:latin typeface="Calibri"/>
            </a:endParaRPr>
          </a:p>
          <a:p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With growing support of Outbound FDI by Chinese government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and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opening of foreign service industry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investment to wider range of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Chinese companies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including insurance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companies, retail companies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etc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. now paradigm change </a:t>
            </a:r>
          </a:p>
        </p:txBody>
      </p:sp>
    </p:spTree>
    <p:extLst>
      <p:ext uri="{BB962C8B-B14F-4D97-AF65-F5344CB8AC3E}">
        <p14:creationId xmlns:p14="http://schemas.microsoft.com/office/powerpoint/2010/main" val="4288229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hteck 1"/>
          <p:cNvSpPr>
            <a:spLocks noChangeArrowheads="1"/>
          </p:cNvSpPr>
          <p:nvPr/>
        </p:nvSpPr>
        <p:spPr bwMode="auto">
          <a:xfrm>
            <a:off x="381000" y="832515"/>
            <a:ext cx="8610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7620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42B8F-3536-43C8-824C-36E9957AAE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04801" y="22860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       </a:t>
            </a:r>
            <a:endParaRPr lang="en-GB" sz="2800" dirty="0"/>
          </a:p>
        </p:txBody>
      </p:sp>
      <p:sp>
        <p:nvSpPr>
          <p:cNvPr id="7" name="Rechteck 6"/>
          <p:cNvSpPr/>
          <p:nvPr/>
        </p:nvSpPr>
        <p:spPr>
          <a:xfrm>
            <a:off x="38100" y="309295"/>
            <a:ext cx="84284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r>
              <a:rPr lang="en-GB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  Chinese Outbound Hospitality Investment in Europe</a:t>
            </a:r>
            <a:r>
              <a:rPr lang="en-GB" dirty="0" smtClean="0"/>
              <a:t> </a:t>
            </a:r>
            <a:endParaRPr lang="en-GB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33400" y="1600200"/>
            <a:ext cx="82295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Second Wave (2014ff.) </a:t>
            </a:r>
          </a:p>
          <a:p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New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paradigm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Strategic investment of major players in hotel chains to catch international market, not concentrating on Chinese outbound tourism anymore: </a:t>
            </a:r>
          </a:p>
          <a:p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Examples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Club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Med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, Louvre Group,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Starwood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(?)</a:t>
            </a:r>
          </a:p>
          <a:p>
            <a:endParaRPr lang="en-GB" sz="2400" b="1" dirty="0" smtClean="0">
              <a:solidFill>
                <a:prstClr val="black"/>
              </a:solidFill>
              <a:latin typeface="Calibri"/>
            </a:endParaRPr>
          </a:p>
          <a:p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Including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trophy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properties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de-DE" sz="2400" b="1" dirty="0" err="1" smtClean="0">
                <a:solidFill>
                  <a:prstClr val="black"/>
                </a:solidFill>
                <a:latin typeface="Calibri"/>
              </a:rPr>
              <a:t>Example</a:t>
            </a:r>
            <a:r>
              <a:rPr lang="de-DE" sz="2400" b="1" dirty="0" smtClean="0">
                <a:solidFill>
                  <a:prstClr val="black"/>
                </a:solidFill>
                <a:latin typeface="Calibri"/>
              </a:rPr>
              <a:t> Waldorf Astoria NYC</a:t>
            </a:r>
            <a:endParaRPr lang="en-GB" sz="2400" b="1" dirty="0">
              <a:solidFill>
                <a:prstClr val="black"/>
              </a:solidFill>
              <a:latin typeface="Calibri"/>
            </a:endParaRPr>
          </a:p>
          <a:p>
            <a:endParaRPr lang="en-GB" sz="2400" b="1" dirty="0" smtClean="0">
              <a:solidFill>
                <a:prstClr val="black"/>
              </a:solidFill>
              <a:latin typeface="Calibri"/>
            </a:endParaRPr>
          </a:p>
          <a:p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Development belated in comparison to Chinese OFDI in other areas (Volvo, </a:t>
            </a:r>
            <a:r>
              <a:rPr lang="en-GB" sz="2400" b="1" dirty="0" err="1" smtClean="0">
                <a:solidFill>
                  <a:prstClr val="black"/>
                </a:solidFill>
                <a:latin typeface="Calibri"/>
              </a:rPr>
              <a:t>Putzmeister</a:t>
            </a:r>
            <a:r>
              <a:rPr lang="en-GB" sz="2400" b="1" dirty="0" smtClean="0">
                <a:solidFill>
                  <a:prstClr val="black"/>
                </a:solidFill>
                <a:latin typeface="Calibri"/>
              </a:rPr>
              <a:t>, House of Fraser, “Sri Lanka”)</a:t>
            </a:r>
          </a:p>
        </p:txBody>
      </p:sp>
    </p:spTree>
    <p:extLst>
      <p:ext uri="{BB962C8B-B14F-4D97-AF65-F5344CB8AC3E}">
        <p14:creationId xmlns:p14="http://schemas.microsoft.com/office/powerpoint/2010/main" val="358692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Bildschirmpräsentation (4:3)</PresentationFormat>
  <Paragraphs>82</Paragraphs>
  <Slides>12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12</vt:i4>
      </vt:variant>
    </vt:vector>
  </HeadingPairs>
  <TitlesOfParts>
    <vt:vector size="23" baseType="lpstr">
      <vt:lpstr>Arial</vt:lpstr>
      <vt:lpstr>Calibri</vt:lpstr>
      <vt:lpstr>Tahoma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FHW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Viola Malandra</dc:creator>
  <cp:lastModifiedBy>Arlt COTRI</cp:lastModifiedBy>
  <cp:revision>494</cp:revision>
  <cp:lastPrinted>2013-05-03T08:24:25Z</cp:lastPrinted>
  <dcterms:created xsi:type="dcterms:W3CDTF">2012-02-16T14:27:37Z</dcterms:created>
  <dcterms:modified xsi:type="dcterms:W3CDTF">2018-11-25T19:32:13Z</dcterms:modified>
</cp:coreProperties>
</file>